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312" r:id="rId4"/>
    <p:sldId id="266" r:id="rId5"/>
    <p:sldId id="280" r:id="rId6"/>
    <p:sldId id="272" r:id="rId7"/>
    <p:sldId id="257" r:id="rId8"/>
    <p:sldId id="279" r:id="rId9"/>
    <p:sldId id="267" r:id="rId10"/>
    <p:sldId id="284" r:id="rId11"/>
    <p:sldId id="285" r:id="rId12"/>
    <p:sldId id="261" r:id="rId13"/>
    <p:sldId id="270" r:id="rId14"/>
    <p:sldId id="273" r:id="rId15"/>
    <p:sldId id="277" r:id="rId16"/>
    <p:sldId id="306" r:id="rId17"/>
    <p:sldId id="307" r:id="rId18"/>
    <p:sldId id="259" r:id="rId19"/>
    <p:sldId id="308" r:id="rId20"/>
    <p:sldId id="275" r:id="rId21"/>
    <p:sldId id="283" r:id="rId22"/>
    <p:sldId id="309" r:id="rId23"/>
    <p:sldId id="310" r:id="rId24"/>
    <p:sldId id="311"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7310C2-6DB9-4259-8FD2-2F4472CEE4E3}" type="doc">
      <dgm:prSet loTypeId="urn:microsoft.com/office/officeart/2005/8/layout/radial1" loCatId="relationship" qsTypeId="urn:microsoft.com/office/officeart/2005/8/quickstyle/simple1" qsCatId="simple" csTypeId="urn:microsoft.com/office/officeart/2005/8/colors/accent1_2" csCatId="accent1" phldr="1"/>
      <dgm:spPr/>
    </dgm:pt>
    <dgm:pt modelId="{622479A8-6417-4F2E-ABF7-3997D76AED84}">
      <dgm:prSet/>
      <dgm:spPr>
        <a:solidFill>
          <a:srgbClr val="FFFF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Современная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аналитическая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химия </a:t>
          </a:r>
        </a:p>
      </dgm:t>
    </dgm:pt>
    <dgm:pt modelId="{1D936FD7-8D4B-4BFC-80B7-B2D2B31ECAAF}" type="parTrans" cxnId="{C48A2D6D-D39F-4D81-BFBA-502D472BD89B}">
      <dgm:prSet/>
      <dgm:spPr/>
      <dgm:t>
        <a:bodyPr/>
        <a:lstStyle/>
        <a:p>
          <a:endParaRPr lang="ru-KZ"/>
        </a:p>
      </dgm:t>
    </dgm:pt>
    <dgm:pt modelId="{8FC19590-F418-4C5F-B53F-1BA9F45416B8}" type="sibTrans" cxnId="{C48A2D6D-D39F-4D81-BFBA-502D472BD89B}">
      <dgm:prSet/>
      <dgm:spPr/>
      <dgm:t>
        <a:bodyPr/>
        <a:lstStyle/>
        <a:p>
          <a:endParaRPr lang="ru-KZ"/>
        </a:p>
      </dgm:t>
    </dgm:pt>
    <dgm:pt modelId="{80AE4D50-40AD-4E3A-A561-5F60E7112228}">
      <dgm:prSet/>
      <dgm:spPr>
        <a:solidFill>
          <a:srgbClr val="FFFF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Метрология,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err="1">
              <a:ln>
                <a:noFill/>
              </a:ln>
              <a:solidFill>
                <a:srgbClr val="2F5B44"/>
              </a:solidFill>
              <a:effectLst/>
              <a:latin typeface="Arial" panose="020B0604020202020204" pitchFamily="34" charset="0"/>
            </a:rPr>
            <a:t>мат.анализ</a:t>
          </a:r>
          <a:r>
            <a:rPr kumimoji="0" lang="ru-RU" altLang="ru-KZ" b="0" i="0" u="none" strike="noStrike" cap="none" normalizeH="0" baseline="0" dirty="0">
              <a:ln>
                <a:noFill/>
              </a:ln>
              <a:solidFill>
                <a:srgbClr val="2F5B44"/>
              </a:solidFill>
              <a:effectLst/>
              <a:latin typeface="Arial" panose="020B0604020202020204" pitchFamily="34" charset="0"/>
            </a:rPr>
            <a:t> </a:t>
          </a:r>
        </a:p>
      </dgm:t>
    </dgm:pt>
    <dgm:pt modelId="{770031ED-8A52-45C2-84D9-35D4E4CDFA2A}" type="parTrans" cxnId="{4D96E2A8-D9A7-4C8E-969E-DFCBBC47DD08}">
      <dgm:prSet/>
      <dgm:spPr/>
      <dgm:t>
        <a:bodyPr/>
        <a:lstStyle/>
        <a:p>
          <a:endParaRPr lang="ru-KZ"/>
        </a:p>
      </dgm:t>
    </dgm:pt>
    <dgm:pt modelId="{EF305073-DC1E-4FDD-BEEF-0CCF62F0A032}" type="sibTrans" cxnId="{4D96E2A8-D9A7-4C8E-969E-DFCBBC47DD08}">
      <dgm:prSet/>
      <dgm:spPr/>
      <dgm:t>
        <a:bodyPr/>
        <a:lstStyle/>
        <a:p>
          <a:endParaRPr lang="ru-KZ"/>
        </a:p>
      </dgm:t>
    </dgm:pt>
    <dgm:pt modelId="{E8661B1D-26AE-4DA0-BC23-D7F097B6F2C4}">
      <dgm:prSet/>
      <dgm:spPr>
        <a:solidFill>
          <a:srgbClr val="FFC0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a:ln>
                <a:noFill/>
              </a:ln>
              <a:solidFill>
                <a:srgbClr val="2F5B44"/>
              </a:solidFill>
              <a:effectLst/>
              <a:latin typeface="Arial" panose="020B0604020202020204" pitchFamily="34" charset="0"/>
            </a:rPr>
            <a:t>Биология </a:t>
          </a:r>
        </a:p>
      </dgm:t>
    </dgm:pt>
    <dgm:pt modelId="{7F459AF1-6A43-4A65-A841-BDC76811D0E7}" type="parTrans" cxnId="{46BC9BBA-487E-444B-BD9F-BBFBE80641AC}">
      <dgm:prSet/>
      <dgm:spPr/>
      <dgm:t>
        <a:bodyPr/>
        <a:lstStyle/>
        <a:p>
          <a:endParaRPr lang="ru-KZ"/>
        </a:p>
      </dgm:t>
    </dgm:pt>
    <dgm:pt modelId="{27370074-0767-4DB3-A6CA-194A59907FFC}" type="sibTrans" cxnId="{46BC9BBA-487E-444B-BD9F-BBFBE80641AC}">
      <dgm:prSet/>
      <dgm:spPr/>
      <dgm:t>
        <a:bodyPr/>
        <a:lstStyle/>
        <a:p>
          <a:endParaRPr lang="ru-KZ"/>
        </a:p>
      </dgm:t>
    </dgm:pt>
    <dgm:pt modelId="{D5C4C3AA-92DC-4935-8E50-4357A71ABA68}">
      <dgm:prSet/>
      <dgm:spPr>
        <a:solidFill>
          <a:srgbClr val="92D05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Физика </a:t>
          </a:r>
        </a:p>
      </dgm:t>
    </dgm:pt>
    <dgm:pt modelId="{A938B3E8-B323-4A1D-8E81-1A86C8ADA7C5}" type="parTrans" cxnId="{6B2CC54C-B89A-48A2-B4A5-54B13A899CA7}">
      <dgm:prSet/>
      <dgm:spPr/>
      <dgm:t>
        <a:bodyPr/>
        <a:lstStyle/>
        <a:p>
          <a:endParaRPr lang="ru-KZ"/>
        </a:p>
      </dgm:t>
    </dgm:pt>
    <dgm:pt modelId="{B193A858-B8C9-4058-8212-3FA000349A2C}" type="sibTrans" cxnId="{6B2CC54C-B89A-48A2-B4A5-54B13A899CA7}">
      <dgm:prSet/>
      <dgm:spPr/>
      <dgm:t>
        <a:bodyPr/>
        <a:lstStyle/>
        <a:p>
          <a:endParaRPr lang="ru-KZ"/>
        </a:p>
      </dgm:t>
    </dgm:pt>
    <dgm:pt modelId="{C47548A6-420E-4FD1-8B9B-1CD793A5133C}">
      <dgm:prSet/>
      <dgm:spPr>
        <a:solidFill>
          <a:srgbClr val="92D05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Медицина</a:t>
          </a:r>
        </a:p>
      </dgm:t>
    </dgm:pt>
    <dgm:pt modelId="{7C891C99-C4AD-4E2D-B7B7-07E7353512EF}" type="parTrans" cxnId="{6B50B84B-F34B-4F1A-AAA3-BB506C424DD1}">
      <dgm:prSet/>
      <dgm:spPr/>
      <dgm:t>
        <a:bodyPr/>
        <a:lstStyle/>
        <a:p>
          <a:endParaRPr lang="ru-KZ"/>
        </a:p>
      </dgm:t>
    </dgm:pt>
    <dgm:pt modelId="{1EDC55AD-B9AD-4052-BF60-EBCB570D4BF2}" type="sibTrans" cxnId="{6B50B84B-F34B-4F1A-AAA3-BB506C424DD1}">
      <dgm:prSet/>
      <dgm:spPr/>
      <dgm:t>
        <a:bodyPr/>
        <a:lstStyle/>
        <a:p>
          <a:endParaRPr lang="ru-KZ"/>
        </a:p>
      </dgm:t>
    </dgm:pt>
    <dgm:pt modelId="{4D4D1958-9955-4216-9D51-8001C4EA517A}">
      <dgm:prSet/>
      <dgm:spPr>
        <a:solidFill>
          <a:srgbClr val="FF00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a:ln>
                <a:noFill/>
              </a:ln>
              <a:solidFill>
                <a:srgbClr val="2F5B44"/>
              </a:solidFill>
              <a:effectLst/>
              <a:latin typeface="Arial" panose="020B0604020202020204" pitchFamily="34" charset="0"/>
            </a:rPr>
            <a:t>Экология </a:t>
          </a:r>
        </a:p>
      </dgm:t>
    </dgm:pt>
    <dgm:pt modelId="{B3C6E52F-6698-4ECA-B379-24AFB1F4D3D2}" type="parTrans" cxnId="{90889B4D-DC1A-4B87-9942-70BDB968856C}">
      <dgm:prSet/>
      <dgm:spPr/>
      <dgm:t>
        <a:bodyPr/>
        <a:lstStyle/>
        <a:p>
          <a:endParaRPr lang="ru-KZ"/>
        </a:p>
      </dgm:t>
    </dgm:pt>
    <dgm:pt modelId="{92BC991D-DF91-4D92-B570-9EE05EFCB8CE}" type="sibTrans" cxnId="{90889B4D-DC1A-4B87-9942-70BDB968856C}">
      <dgm:prSet/>
      <dgm:spPr/>
      <dgm:t>
        <a:bodyPr/>
        <a:lstStyle/>
        <a:p>
          <a:endParaRPr lang="ru-KZ"/>
        </a:p>
      </dgm:t>
    </dgm:pt>
    <dgm:pt modelId="{4AD273C2-FBCC-4EFC-AE67-12937EDB2765}">
      <dgm:prSet/>
      <dgm:spPr>
        <a:solidFill>
          <a:srgbClr val="FF00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a:ln>
                <a:noFill/>
              </a:ln>
              <a:solidFill>
                <a:srgbClr val="2F5B44"/>
              </a:solidFill>
              <a:effectLst/>
              <a:latin typeface="Arial" panose="020B0604020202020204" pitchFamily="34" charset="0"/>
            </a:rPr>
            <a:t>Археология,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a:ln>
                <a:noFill/>
              </a:ln>
              <a:solidFill>
                <a:srgbClr val="2F5B44"/>
              </a:solidFill>
              <a:effectLst/>
              <a:latin typeface="Arial" panose="020B0604020202020204" pitchFamily="34" charset="0"/>
            </a:rPr>
            <a:t>искусствоведение </a:t>
          </a:r>
        </a:p>
      </dgm:t>
    </dgm:pt>
    <dgm:pt modelId="{B4CED966-FF31-4757-9D89-61241E5569D3}" type="parTrans" cxnId="{4281A7D0-662E-4B4E-9820-ECFD71587BBA}">
      <dgm:prSet/>
      <dgm:spPr/>
      <dgm:t>
        <a:bodyPr/>
        <a:lstStyle/>
        <a:p>
          <a:endParaRPr lang="ru-KZ"/>
        </a:p>
      </dgm:t>
    </dgm:pt>
    <dgm:pt modelId="{06C76927-7B9E-42C1-AF0B-E88A1A7B247A}" type="sibTrans" cxnId="{4281A7D0-662E-4B4E-9820-ECFD71587BBA}">
      <dgm:prSet/>
      <dgm:spPr/>
      <dgm:t>
        <a:bodyPr/>
        <a:lstStyle/>
        <a:p>
          <a:endParaRPr lang="ru-KZ"/>
        </a:p>
      </dgm:t>
    </dgm:pt>
    <dgm:pt modelId="{074E3561-5248-4707-9267-ABCE044C6323}">
      <dgm:prSet/>
      <dgm:spPr>
        <a:solidFill>
          <a:srgbClr val="FFC0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Неорганическая,</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органическая,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физическая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химии </a:t>
          </a:r>
        </a:p>
      </dgm:t>
    </dgm:pt>
    <dgm:pt modelId="{C09FAABD-51F3-45A9-87EC-6AE6E17BFE60}" type="parTrans" cxnId="{D9ADA027-4BE4-4762-8DB1-21BF5A346D3A}">
      <dgm:prSet/>
      <dgm:spPr/>
      <dgm:t>
        <a:bodyPr/>
        <a:lstStyle/>
        <a:p>
          <a:endParaRPr lang="ru-KZ"/>
        </a:p>
      </dgm:t>
    </dgm:pt>
    <dgm:pt modelId="{6C264BA9-7AEA-4BE7-9027-335ADE0E0202}" type="sibTrans" cxnId="{D9ADA027-4BE4-4762-8DB1-21BF5A346D3A}">
      <dgm:prSet/>
      <dgm:spPr/>
      <dgm:t>
        <a:bodyPr/>
        <a:lstStyle/>
        <a:p>
          <a:endParaRPr lang="ru-KZ"/>
        </a:p>
      </dgm:t>
    </dgm:pt>
    <dgm:pt modelId="{68D3D370-EC47-46EF-9F60-4F9C874FD819}">
      <dgm:prSet/>
      <dgm:spPr>
        <a:solidFill>
          <a:srgbClr val="FFC00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b="0" i="0" u="none" strike="noStrike" cap="none" normalizeH="0" baseline="0" dirty="0">
              <a:ln>
                <a:noFill/>
              </a:ln>
              <a:solidFill>
                <a:srgbClr val="2F5B44"/>
              </a:solidFill>
              <a:effectLst/>
              <a:latin typeface="Arial" panose="020B0604020202020204" pitchFamily="34" charset="0"/>
            </a:rPr>
            <a:t>Приборостроение </a:t>
          </a:r>
        </a:p>
      </dgm:t>
    </dgm:pt>
    <dgm:pt modelId="{D3AAE8B6-7335-4F95-AA03-77EE4BFB5B89}" type="parTrans" cxnId="{D86DDA76-F558-4B8C-9304-5288E8734071}">
      <dgm:prSet/>
      <dgm:spPr/>
      <dgm:t>
        <a:bodyPr/>
        <a:lstStyle/>
        <a:p>
          <a:endParaRPr lang="ru-KZ"/>
        </a:p>
      </dgm:t>
    </dgm:pt>
    <dgm:pt modelId="{B823E978-D568-4EAC-8E3A-C7D66C354586}" type="sibTrans" cxnId="{D86DDA76-F558-4B8C-9304-5288E8734071}">
      <dgm:prSet/>
      <dgm:spPr/>
      <dgm:t>
        <a:bodyPr/>
        <a:lstStyle/>
        <a:p>
          <a:endParaRPr lang="ru-KZ"/>
        </a:p>
      </dgm:t>
    </dgm:pt>
    <dgm:pt modelId="{6580025F-26F0-4634-9164-B9BFEBF6BB25}" type="pres">
      <dgm:prSet presAssocID="{417310C2-6DB9-4259-8FD2-2F4472CEE4E3}" presName="cycle" presStyleCnt="0">
        <dgm:presLayoutVars>
          <dgm:chMax val="1"/>
          <dgm:dir/>
          <dgm:animLvl val="ctr"/>
          <dgm:resizeHandles val="exact"/>
        </dgm:presLayoutVars>
      </dgm:prSet>
      <dgm:spPr/>
    </dgm:pt>
    <dgm:pt modelId="{37B6DCB7-347C-48C9-BBF8-C5AB8E852DF2}" type="pres">
      <dgm:prSet presAssocID="{622479A8-6417-4F2E-ABF7-3997D76AED84}" presName="centerShape" presStyleLbl="node0" presStyleIdx="0" presStyleCnt="1"/>
      <dgm:spPr/>
    </dgm:pt>
    <dgm:pt modelId="{FD1707A9-D80D-480B-8A92-6E9D47A1CD75}" type="pres">
      <dgm:prSet presAssocID="{770031ED-8A52-45C2-84D9-35D4E4CDFA2A}" presName="Name9" presStyleLbl="parChTrans1D2" presStyleIdx="0" presStyleCnt="8"/>
      <dgm:spPr/>
    </dgm:pt>
    <dgm:pt modelId="{D77F6E0B-2C95-4E64-909B-B2CF63CC7605}" type="pres">
      <dgm:prSet presAssocID="{770031ED-8A52-45C2-84D9-35D4E4CDFA2A}" presName="connTx" presStyleLbl="parChTrans1D2" presStyleIdx="0" presStyleCnt="8"/>
      <dgm:spPr/>
    </dgm:pt>
    <dgm:pt modelId="{07527093-F85E-44E5-B24D-78E046E9D9D6}" type="pres">
      <dgm:prSet presAssocID="{80AE4D50-40AD-4E3A-A561-5F60E7112228}" presName="node" presStyleLbl="node1" presStyleIdx="0" presStyleCnt="8">
        <dgm:presLayoutVars>
          <dgm:bulletEnabled val="1"/>
        </dgm:presLayoutVars>
      </dgm:prSet>
      <dgm:spPr/>
    </dgm:pt>
    <dgm:pt modelId="{37BB1DEA-C7BE-4083-877D-7C9F7591411F}" type="pres">
      <dgm:prSet presAssocID="{7F459AF1-6A43-4A65-A841-BDC76811D0E7}" presName="Name9" presStyleLbl="parChTrans1D2" presStyleIdx="1" presStyleCnt="8"/>
      <dgm:spPr/>
    </dgm:pt>
    <dgm:pt modelId="{5A35B1FA-D684-4505-8015-397816DA3732}" type="pres">
      <dgm:prSet presAssocID="{7F459AF1-6A43-4A65-A841-BDC76811D0E7}" presName="connTx" presStyleLbl="parChTrans1D2" presStyleIdx="1" presStyleCnt="8"/>
      <dgm:spPr/>
    </dgm:pt>
    <dgm:pt modelId="{A51E90B4-F06E-4547-9F28-1D6698BD3597}" type="pres">
      <dgm:prSet presAssocID="{E8661B1D-26AE-4DA0-BC23-D7F097B6F2C4}" presName="node" presStyleLbl="node1" presStyleIdx="1" presStyleCnt="8">
        <dgm:presLayoutVars>
          <dgm:bulletEnabled val="1"/>
        </dgm:presLayoutVars>
      </dgm:prSet>
      <dgm:spPr/>
    </dgm:pt>
    <dgm:pt modelId="{CDE457AE-28B7-46CC-8A67-C734F7383C3B}" type="pres">
      <dgm:prSet presAssocID="{A938B3E8-B323-4A1D-8E81-1A86C8ADA7C5}" presName="Name9" presStyleLbl="parChTrans1D2" presStyleIdx="2" presStyleCnt="8"/>
      <dgm:spPr/>
    </dgm:pt>
    <dgm:pt modelId="{D5140574-E04C-42E2-A08D-BCAAA8F6F7C2}" type="pres">
      <dgm:prSet presAssocID="{A938B3E8-B323-4A1D-8E81-1A86C8ADA7C5}" presName="connTx" presStyleLbl="parChTrans1D2" presStyleIdx="2" presStyleCnt="8"/>
      <dgm:spPr/>
    </dgm:pt>
    <dgm:pt modelId="{A1D1135D-D195-480D-A9EB-08FDB66580D8}" type="pres">
      <dgm:prSet presAssocID="{D5C4C3AA-92DC-4935-8E50-4357A71ABA68}" presName="node" presStyleLbl="node1" presStyleIdx="2" presStyleCnt="8">
        <dgm:presLayoutVars>
          <dgm:bulletEnabled val="1"/>
        </dgm:presLayoutVars>
      </dgm:prSet>
      <dgm:spPr/>
    </dgm:pt>
    <dgm:pt modelId="{3D57316D-D9A9-4DB8-94B7-E400C646EA3E}" type="pres">
      <dgm:prSet presAssocID="{7C891C99-C4AD-4E2D-B7B7-07E7353512EF}" presName="Name9" presStyleLbl="parChTrans1D2" presStyleIdx="3" presStyleCnt="8"/>
      <dgm:spPr/>
    </dgm:pt>
    <dgm:pt modelId="{E2A6554D-F32A-4916-9C93-37136B227D7A}" type="pres">
      <dgm:prSet presAssocID="{7C891C99-C4AD-4E2D-B7B7-07E7353512EF}" presName="connTx" presStyleLbl="parChTrans1D2" presStyleIdx="3" presStyleCnt="8"/>
      <dgm:spPr/>
    </dgm:pt>
    <dgm:pt modelId="{2FDB5B03-3559-44C0-B83B-0D7C3A45BBF1}" type="pres">
      <dgm:prSet presAssocID="{C47548A6-420E-4FD1-8B9B-1CD793A5133C}" presName="node" presStyleLbl="node1" presStyleIdx="3" presStyleCnt="8">
        <dgm:presLayoutVars>
          <dgm:bulletEnabled val="1"/>
        </dgm:presLayoutVars>
      </dgm:prSet>
      <dgm:spPr/>
    </dgm:pt>
    <dgm:pt modelId="{69F4B830-BE92-464E-8EB8-3C251ACDF49C}" type="pres">
      <dgm:prSet presAssocID="{B3C6E52F-6698-4ECA-B379-24AFB1F4D3D2}" presName="Name9" presStyleLbl="parChTrans1D2" presStyleIdx="4" presStyleCnt="8"/>
      <dgm:spPr/>
    </dgm:pt>
    <dgm:pt modelId="{8C83719C-4A33-43EB-AD68-4AD0B916B6D1}" type="pres">
      <dgm:prSet presAssocID="{B3C6E52F-6698-4ECA-B379-24AFB1F4D3D2}" presName="connTx" presStyleLbl="parChTrans1D2" presStyleIdx="4" presStyleCnt="8"/>
      <dgm:spPr/>
    </dgm:pt>
    <dgm:pt modelId="{B73A136C-59D7-4C11-9AD5-3BE459F4DD2D}" type="pres">
      <dgm:prSet presAssocID="{4D4D1958-9955-4216-9D51-8001C4EA517A}" presName="node" presStyleLbl="node1" presStyleIdx="4" presStyleCnt="8">
        <dgm:presLayoutVars>
          <dgm:bulletEnabled val="1"/>
        </dgm:presLayoutVars>
      </dgm:prSet>
      <dgm:spPr/>
    </dgm:pt>
    <dgm:pt modelId="{2B6DB831-7CF9-42A7-96DB-881D37AB27C8}" type="pres">
      <dgm:prSet presAssocID="{B4CED966-FF31-4757-9D89-61241E5569D3}" presName="Name9" presStyleLbl="parChTrans1D2" presStyleIdx="5" presStyleCnt="8"/>
      <dgm:spPr/>
    </dgm:pt>
    <dgm:pt modelId="{0C015578-037C-4BE2-96A3-A4CA477E778F}" type="pres">
      <dgm:prSet presAssocID="{B4CED966-FF31-4757-9D89-61241E5569D3}" presName="connTx" presStyleLbl="parChTrans1D2" presStyleIdx="5" presStyleCnt="8"/>
      <dgm:spPr/>
    </dgm:pt>
    <dgm:pt modelId="{05594596-487F-4973-9FD3-F28132214C04}" type="pres">
      <dgm:prSet presAssocID="{4AD273C2-FBCC-4EFC-AE67-12937EDB2765}" presName="node" presStyleLbl="node1" presStyleIdx="5" presStyleCnt="8">
        <dgm:presLayoutVars>
          <dgm:bulletEnabled val="1"/>
        </dgm:presLayoutVars>
      </dgm:prSet>
      <dgm:spPr/>
    </dgm:pt>
    <dgm:pt modelId="{3E97E5E9-946A-4BF0-B7EA-7B1005A355E1}" type="pres">
      <dgm:prSet presAssocID="{C09FAABD-51F3-45A9-87EC-6AE6E17BFE60}" presName="Name9" presStyleLbl="parChTrans1D2" presStyleIdx="6" presStyleCnt="8"/>
      <dgm:spPr/>
    </dgm:pt>
    <dgm:pt modelId="{E3E813FE-B134-4DD1-91EA-D0EA457D39B3}" type="pres">
      <dgm:prSet presAssocID="{C09FAABD-51F3-45A9-87EC-6AE6E17BFE60}" presName="connTx" presStyleLbl="parChTrans1D2" presStyleIdx="6" presStyleCnt="8"/>
      <dgm:spPr/>
    </dgm:pt>
    <dgm:pt modelId="{D5EF54B4-F04C-4A02-9651-DEEA7977DD56}" type="pres">
      <dgm:prSet presAssocID="{074E3561-5248-4707-9267-ABCE044C6323}" presName="node" presStyleLbl="node1" presStyleIdx="6" presStyleCnt="8">
        <dgm:presLayoutVars>
          <dgm:bulletEnabled val="1"/>
        </dgm:presLayoutVars>
      </dgm:prSet>
      <dgm:spPr/>
    </dgm:pt>
    <dgm:pt modelId="{8489C6D9-096C-4416-8A55-0FAE1663F6B7}" type="pres">
      <dgm:prSet presAssocID="{D3AAE8B6-7335-4F95-AA03-77EE4BFB5B89}" presName="Name9" presStyleLbl="parChTrans1D2" presStyleIdx="7" presStyleCnt="8"/>
      <dgm:spPr/>
    </dgm:pt>
    <dgm:pt modelId="{A4A4A4BC-5989-4101-B803-7FF5175B3320}" type="pres">
      <dgm:prSet presAssocID="{D3AAE8B6-7335-4F95-AA03-77EE4BFB5B89}" presName="connTx" presStyleLbl="parChTrans1D2" presStyleIdx="7" presStyleCnt="8"/>
      <dgm:spPr/>
    </dgm:pt>
    <dgm:pt modelId="{7A1D440E-60F8-47E2-9F62-6B313BEB9338}" type="pres">
      <dgm:prSet presAssocID="{68D3D370-EC47-46EF-9F60-4F9C874FD819}" presName="node" presStyleLbl="node1" presStyleIdx="7" presStyleCnt="8" custRadScaleRad="99599" custRadScaleInc="1027">
        <dgm:presLayoutVars>
          <dgm:bulletEnabled val="1"/>
        </dgm:presLayoutVars>
      </dgm:prSet>
      <dgm:spPr/>
    </dgm:pt>
  </dgm:ptLst>
  <dgm:cxnLst>
    <dgm:cxn modelId="{5821BD02-99E7-486A-827C-4E181A5B2DB7}" type="presOf" srcId="{C09FAABD-51F3-45A9-87EC-6AE6E17BFE60}" destId="{E3E813FE-B134-4DD1-91EA-D0EA457D39B3}" srcOrd="1" destOrd="0" presId="urn:microsoft.com/office/officeart/2005/8/layout/radial1"/>
    <dgm:cxn modelId="{5F14C403-52F6-418B-99D0-606D5269D582}" type="presOf" srcId="{B3C6E52F-6698-4ECA-B379-24AFB1F4D3D2}" destId="{8C83719C-4A33-43EB-AD68-4AD0B916B6D1}" srcOrd="1" destOrd="0" presId="urn:microsoft.com/office/officeart/2005/8/layout/radial1"/>
    <dgm:cxn modelId="{518EDE04-0095-4CD0-B2CF-8BA1F20001CF}" type="presOf" srcId="{7F459AF1-6A43-4A65-A841-BDC76811D0E7}" destId="{37BB1DEA-C7BE-4083-877D-7C9F7591411F}" srcOrd="0" destOrd="0" presId="urn:microsoft.com/office/officeart/2005/8/layout/radial1"/>
    <dgm:cxn modelId="{8B87B60C-1DAC-4221-A79C-2D6D6E0239CE}" type="presOf" srcId="{4AD273C2-FBCC-4EFC-AE67-12937EDB2765}" destId="{05594596-487F-4973-9FD3-F28132214C04}" srcOrd="0" destOrd="0" presId="urn:microsoft.com/office/officeart/2005/8/layout/radial1"/>
    <dgm:cxn modelId="{A2DBB70E-26C8-445F-9973-BB0E17CCCAE6}" type="presOf" srcId="{C47548A6-420E-4FD1-8B9B-1CD793A5133C}" destId="{2FDB5B03-3559-44C0-B83B-0D7C3A45BBF1}" srcOrd="0" destOrd="0" presId="urn:microsoft.com/office/officeart/2005/8/layout/radial1"/>
    <dgm:cxn modelId="{D9ADA027-4BE4-4762-8DB1-21BF5A346D3A}" srcId="{622479A8-6417-4F2E-ABF7-3997D76AED84}" destId="{074E3561-5248-4707-9267-ABCE044C6323}" srcOrd="6" destOrd="0" parTransId="{C09FAABD-51F3-45A9-87EC-6AE6E17BFE60}" sibTransId="{6C264BA9-7AEA-4BE7-9027-335ADE0E0202}"/>
    <dgm:cxn modelId="{A959D02F-D264-48D6-9266-8B481756E513}" type="presOf" srcId="{D3AAE8B6-7335-4F95-AA03-77EE4BFB5B89}" destId="{A4A4A4BC-5989-4101-B803-7FF5175B3320}" srcOrd="1" destOrd="0" presId="urn:microsoft.com/office/officeart/2005/8/layout/radial1"/>
    <dgm:cxn modelId="{D40D5E34-73F9-41BF-8555-AFC28747C127}" type="presOf" srcId="{80AE4D50-40AD-4E3A-A561-5F60E7112228}" destId="{07527093-F85E-44E5-B24D-78E046E9D9D6}" srcOrd="0" destOrd="0" presId="urn:microsoft.com/office/officeart/2005/8/layout/radial1"/>
    <dgm:cxn modelId="{35278634-BE29-4CE6-9A59-6978C979088C}" type="presOf" srcId="{770031ED-8A52-45C2-84D9-35D4E4CDFA2A}" destId="{FD1707A9-D80D-480B-8A92-6E9D47A1CD75}" srcOrd="0" destOrd="0" presId="urn:microsoft.com/office/officeart/2005/8/layout/radial1"/>
    <dgm:cxn modelId="{B0B7C041-24E6-4B61-8297-CD1CD29857BE}" type="presOf" srcId="{4D4D1958-9955-4216-9D51-8001C4EA517A}" destId="{B73A136C-59D7-4C11-9AD5-3BE459F4DD2D}" srcOrd="0" destOrd="0" presId="urn:microsoft.com/office/officeart/2005/8/layout/radial1"/>
    <dgm:cxn modelId="{89453464-0FE2-47B3-8C8B-50355874FED4}" type="presOf" srcId="{B4CED966-FF31-4757-9D89-61241E5569D3}" destId="{0C015578-037C-4BE2-96A3-A4CA477E778F}" srcOrd="1" destOrd="0" presId="urn:microsoft.com/office/officeart/2005/8/layout/radial1"/>
    <dgm:cxn modelId="{B814114B-D941-4047-81EF-5874770F7639}" type="presOf" srcId="{C09FAABD-51F3-45A9-87EC-6AE6E17BFE60}" destId="{3E97E5E9-946A-4BF0-B7EA-7B1005A355E1}" srcOrd="0" destOrd="0" presId="urn:microsoft.com/office/officeart/2005/8/layout/radial1"/>
    <dgm:cxn modelId="{6B50B84B-F34B-4F1A-AAA3-BB506C424DD1}" srcId="{622479A8-6417-4F2E-ABF7-3997D76AED84}" destId="{C47548A6-420E-4FD1-8B9B-1CD793A5133C}" srcOrd="3" destOrd="0" parTransId="{7C891C99-C4AD-4E2D-B7B7-07E7353512EF}" sibTransId="{1EDC55AD-B9AD-4052-BF60-EBCB570D4BF2}"/>
    <dgm:cxn modelId="{6B2CC54C-B89A-48A2-B4A5-54B13A899CA7}" srcId="{622479A8-6417-4F2E-ABF7-3997D76AED84}" destId="{D5C4C3AA-92DC-4935-8E50-4357A71ABA68}" srcOrd="2" destOrd="0" parTransId="{A938B3E8-B323-4A1D-8E81-1A86C8ADA7C5}" sibTransId="{B193A858-B8C9-4058-8212-3FA000349A2C}"/>
    <dgm:cxn modelId="{C48A2D6D-D39F-4D81-BFBA-502D472BD89B}" srcId="{417310C2-6DB9-4259-8FD2-2F4472CEE4E3}" destId="{622479A8-6417-4F2E-ABF7-3997D76AED84}" srcOrd="0" destOrd="0" parTransId="{1D936FD7-8D4B-4BFC-80B7-B2D2B31ECAAF}" sibTransId="{8FC19590-F418-4C5F-B53F-1BA9F45416B8}"/>
    <dgm:cxn modelId="{90889B4D-DC1A-4B87-9942-70BDB968856C}" srcId="{622479A8-6417-4F2E-ABF7-3997D76AED84}" destId="{4D4D1958-9955-4216-9D51-8001C4EA517A}" srcOrd="4" destOrd="0" parTransId="{B3C6E52F-6698-4ECA-B379-24AFB1F4D3D2}" sibTransId="{92BC991D-DF91-4D92-B570-9EE05EFCB8CE}"/>
    <dgm:cxn modelId="{53922570-6A69-4598-9A76-E6833607555B}" type="presOf" srcId="{A938B3E8-B323-4A1D-8E81-1A86C8ADA7C5}" destId="{CDE457AE-28B7-46CC-8A67-C734F7383C3B}" srcOrd="0" destOrd="0" presId="urn:microsoft.com/office/officeart/2005/8/layout/radial1"/>
    <dgm:cxn modelId="{B95A1D56-132A-4108-82E8-6DF172199F01}" type="presOf" srcId="{D5C4C3AA-92DC-4935-8E50-4357A71ABA68}" destId="{A1D1135D-D195-480D-A9EB-08FDB66580D8}" srcOrd="0" destOrd="0" presId="urn:microsoft.com/office/officeart/2005/8/layout/radial1"/>
    <dgm:cxn modelId="{D86DDA76-F558-4B8C-9304-5288E8734071}" srcId="{622479A8-6417-4F2E-ABF7-3997D76AED84}" destId="{68D3D370-EC47-46EF-9F60-4F9C874FD819}" srcOrd="7" destOrd="0" parTransId="{D3AAE8B6-7335-4F95-AA03-77EE4BFB5B89}" sibTransId="{B823E978-D568-4EAC-8E3A-C7D66C354586}"/>
    <dgm:cxn modelId="{601A9695-BD1B-4DF8-8EBD-397E6B1179EF}" type="presOf" srcId="{7C891C99-C4AD-4E2D-B7B7-07E7353512EF}" destId="{3D57316D-D9A9-4DB8-94B7-E400C646EA3E}" srcOrd="0" destOrd="0" presId="urn:microsoft.com/office/officeart/2005/8/layout/radial1"/>
    <dgm:cxn modelId="{A3A04798-986D-475C-9EB4-ADF192CF3C2E}" type="presOf" srcId="{68D3D370-EC47-46EF-9F60-4F9C874FD819}" destId="{7A1D440E-60F8-47E2-9F62-6B313BEB9338}" srcOrd="0" destOrd="0" presId="urn:microsoft.com/office/officeart/2005/8/layout/radial1"/>
    <dgm:cxn modelId="{1E6A299C-1B3B-445D-9613-4E6BC46819B4}" type="presOf" srcId="{E8661B1D-26AE-4DA0-BC23-D7F097B6F2C4}" destId="{A51E90B4-F06E-4547-9F28-1D6698BD3597}" srcOrd="0" destOrd="0" presId="urn:microsoft.com/office/officeart/2005/8/layout/radial1"/>
    <dgm:cxn modelId="{22285FA7-37D2-4B00-80F8-8AAD71F89A1F}" type="presOf" srcId="{A938B3E8-B323-4A1D-8E81-1A86C8ADA7C5}" destId="{D5140574-E04C-42E2-A08D-BCAAA8F6F7C2}" srcOrd="1" destOrd="0" presId="urn:microsoft.com/office/officeart/2005/8/layout/radial1"/>
    <dgm:cxn modelId="{4D96E2A8-D9A7-4C8E-969E-DFCBBC47DD08}" srcId="{622479A8-6417-4F2E-ABF7-3997D76AED84}" destId="{80AE4D50-40AD-4E3A-A561-5F60E7112228}" srcOrd="0" destOrd="0" parTransId="{770031ED-8A52-45C2-84D9-35D4E4CDFA2A}" sibTransId="{EF305073-DC1E-4FDD-BEEF-0CCF62F0A032}"/>
    <dgm:cxn modelId="{B1E743AC-83B4-464B-AA25-FB52290CF853}" type="presOf" srcId="{B4CED966-FF31-4757-9D89-61241E5569D3}" destId="{2B6DB831-7CF9-42A7-96DB-881D37AB27C8}" srcOrd="0" destOrd="0" presId="urn:microsoft.com/office/officeart/2005/8/layout/radial1"/>
    <dgm:cxn modelId="{ED0F12B0-AB1B-44BA-AD18-A7695D5D9B43}" type="presOf" srcId="{770031ED-8A52-45C2-84D9-35D4E4CDFA2A}" destId="{D77F6E0B-2C95-4E64-909B-B2CF63CC7605}" srcOrd="1" destOrd="0" presId="urn:microsoft.com/office/officeart/2005/8/layout/radial1"/>
    <dgm:cxn modelId="{E9D12BB2-BB25-4EBE-B2C2-F4D30BD54679}" type="presOf" srcId="{417310C2-6DB9-4259-8FD2-2F4472CEE4E3}" destId="{6580025F-26F0-4634-9164-B9BFEBF6BB25}" srcOrd="0" destOrd="0" presId="urn:microsoft.com/office/officeart/2005/8/layout/radial1"/>
    <dgm:cxn modelId="{46BC9BBA-487E-444B-BD9F-BBFBE80641AC}" srcId="{622479A8-6417-4F2E-ABF7-3997D76AED84}" destId="{E8661B1D-26AE-4DA0-BC23-D7F097B6F2C4}" srcOrd="1" destOrd="0" parTransId="{7F459AF1-6A43-4A65-A841-BDC76811D0E7}" sibTransId="{27370074-0767-4DB3-A6CA-194A59907FFC}"/>
    <dgm:cxn modelId="{853CB3C3-FFCD-40E2-953F-97C83713C3B8}" type="presOf" srcId="{7C891C99-C4AD-4E2D-B7B7-07E7353512EF}" destId="{E2A6554D-F32A-4916-9C93-37136B227D7A}" srcOrd="1" destOrd="0" presId="urn:microsoft.com/office/officeart/2005/8/layout/radial1"/>
    <dgm:cxn modelId="{4281A7D0-662E-4B4E-9820-ECFD71587BBA}" srcId="{622479A8-6417-4F2E-ABF7-3997D76AED84}" destId="{4AD273C2-FBCC-4EFC-AE67-12937EDB2765}" srcOrd="5" destOrd="0" parTransId="{B4CED966-FF31-4757-9D89-61241E5569D3}" sibTransId="{06C76927-7B9E-42C1-AF0B-E88A1A7B247A}"/>
    <dgm:cxn modelId="{973F7CE3-521E-4055-89B0-4413BE4C20D9}" type="presOf" srcId="{D3AAE8B6-7335-4F95-AA03-77EE4BFB5B89}" destId="{8489C6D9-096C-4416-8A55-0FAE1663F6B7}" srcOrd="0" destOrd="0" presId="urn:microsoft.com/office/officeart/2005/8/layout/radial1"/>
    <dgm:cxn modelId="{9E49BEEA-02FA-4E0D-A449-77AD6F59B72D}" type="presOf" srcId="{622479A8-6417-4F2E-ABF7-3997D76AED84}" destId="{37B6DCB7-347C-48C9-BBF8-C5AB8E852DF2}" srcOrd="0" destOrd="0" presId="urn:microsoft.com/office/officeart/2005/8/layout/radial1"/>
    <dgm:cxn modelId="{0AE84AF1-4F3A-45DE-8BDB-F084E237A62F}" type="presOf" srcId="{7F459AF1-6A43-4A65-A841-BDC76811D0E7}" destId="{5A35B1FA-D684-4505-8015-397816DA3732}" srcOrd="1" destOrd="0" presId="urn:microsoft.com/office/officeart/2005/8/layout/radial1"/>
    <dgm:cxn modelId="{F051DFFB-97C8-44A9-89A8-0D36B8657A3F}" type="presOf" srcId="{074E3561-5248-4707-9267-ABCE044C6323}" destId="{D5EF54B4-F04C-4A02-9651-DEEA7977DD56}" srcOrd="0" destOrd="0" presId="urn:microsoft.com/office/officeart/2005/8/layout/radial1"/>
    <dgm:cxn modelId="{6A7003FD-EFA4-41F1-BF5C-DA967793F980}" type="presOf" srcId="{B3C6E52F-6698-4ECA-B379-24AFB1F4D3D2}" destId="{69F4B830-BE92-464E-8EB8-3C251ACDF49C}" srcOrd="0" destOrd="0" presId="urn:microsoft.com/office/officeart/2005/8/layout/radial1"/>
    <dgm:cxn modelId="{BD2BB58C-B8D7-4AE3-A741-0B5556213C62}" type="presParOf" srcId="{6580025F-26F0-4634-9164-B9BFEBF6BB25}" destId="{37B6DCB7-347C-48C9-BBF8-C5AB8E852DF2}" srcOrd="0" destOrd="0" presId="urn:microsoft.com/office/officeart/2005/8/layout/radial1"/>
    <dgm:cxn modelId="{338B64E6-1349-4F1D-96DA-C3DE2FD882BB}" type="presParOf" srcId="{6580025F-26F0-4634-9164-B9BFEBF6BB25}" destId="{FD1707A9-D80D-480B-8A92-6E9D47A1CD75}" srcOrd="1" destOrd="0" presId="urn:microsoft.com/office/officeart/2005/8/layout/radial1"/>
    <dgm:cxn modelId="{1D6C401D-937E-4E19-A289-9278C4A67A52}" type="presParOf" srcId="{FD1707A9-D80D-480B-8A92-6E9D47A1CD75}" destId="{D77F6E0B-2C95-4E64-909B-B2CF63CC7605}" srcOrd="0" destOrd="0" presId="urn:microsoft.com/office/officeart/2005/8/layout/radial1"/>
    <dgm:cxn modelId="{8962A3DA-086B-4072-B96C-98488B3867C6}" type="presParOf" srcId="{6580025F-26F0-4634-9164-B9BFEBF6BB25}" destId="{07527093-F85E-44E5-B24D-78E046E9D9D6}" srcOrd="2" destOrd="0" presId="urn:microsoft.com/office/officeart/2005/8/layout/radial1"/>
    <dgm:cxn modelId="{B7DD882D-A657-4B07-A06F-E4BFF5497124}" type="presParOf" srcId="{6580025F-26F0-4634-9164-B9BFEBF6BB25}" destId="{37BB1DEA-C7BE-4083-877D-7C9F7591411F}" srcOrd="3" destOrd="0" presId="urn:microsoft.com/office/officeart/2005/8/layout/radial1"/>
    <dgm:cxn modelId="{EDA537C5-A78F-437D-905E-C9ADC48BF196}" type="presParOf" srcId="{37BB1DEA-C7BE-4083-877D-7C9F7591411F}" destId="{5A35B1FA-D684-4505-8015-397816DA3732}" srcOrd="0" destOrd="0" presId="urn:microsoft.com/office/officeart/2005/8/layout/radial1"/>
    <dgm:cxn modelId="{9A2ECA7F-DF15-410D-A6ED-23B0FBB56E38}" type="presParOf" srcId="{6580025F-26F0-4634-9164-B9BFEBF6BB25}" destId="{A51E90B4-F06E-4547-9F28-1D6698BD3597}" srcOrd="4" destOrd="0" presId="urn:microsoft.com/office/officeart/2005/8/layout/radial1"/>
    <dgm:cxn modelId="{D74AC288-771E-42B8-B9BE-2C1526DE9829}" type="presParOf" srcId="{6580025F-26F0-4634-9164-B9BFEBF6BB25}" destId="{CDE457AE-28B7-46CC-8A67-C734F7383C3B}" srcOrd="5" destOrd="0" presId="urn:microsoft.com/office/officeart/2005/8/layout/radial1"/>
    <dgm:cxn modelId="{18206729-D407-4950-819F-C59F7D59FE4A}" type="presParOf" srcId="{CDE457AE-28B7-46CC-8A67-C734F7383C3B}" destId="{D5140574-E04C-42E2-A08D-BCAAA8F6F7C2}" srcOrd="0" destOrd="0" presId="urn:microsoft.com/office/officeart/2005/8/layout/radial1"/>
    <dgm:cxn modelId="{B5427126-382A-43B9-8853-DBF82E1390A3}" type="presParOf" srcId="{6580025F-26F0-4634-9164-B9BFEBF6BB25}" destId="{A1D1135D-D195-480D-A9EB-08FDB66580D8}" srcOrd="6" destOrd="0" presId="urn:microsoft.com/office/officeart/2005/8/layout/radial1"/>
    <dgm:cxn modelId="{E8306B1F-ABD1-4B62-9EC8-844A95581A57}" type="presParOf" srcId="{6580025F-26F0-4634-9164-B9BFEBF6BB25}" destId="{3D57316D-D9A9-4DB8-94B7-E400C646EA3E}" srcOrd="7" destOrd="0" presId="urn:microsoft.com/office/officeart/2005/8/layout/radial1"/>
    <dgm:cxn modelId="{0D3BEACD-FDA5-4745-A8D5-EC3F4A36F9E8}" type="presParOf" srcId="{3D57316D-D9A9-4DB8-94B7-E400C646EA3E}" destId="{E2A6554D-F32A-4916-9C93-37136B227D7A}" srcOrd="0" destOrd="0" presId="urn:microsoft.com/office/officeart/2005/8/layout/radial1"/>
    <dgm:cxn modelId="{AB4E499C-B0E2-4F06-B63A-435AE5E1400B}" type="presParOf" srcId="{6580025F-26F0-4634-9164-B9BFEBF6BB25}" destId="{2FDB5B03-3559-44C0-B83B-0D7C3A45BBF1}" srcOrd="8" destOrd="0" presId="urn:microsoft.com/office/officeart/2005/8/layout/radial1"/>
    <dgm:cxn modelId="{CCB96ED1-6350-4EE5-B11C-809680368A98}" type="presParOf" srcId="{6580025F-26F0-4634-9164-B9BFEBF6BB25}" destId="{69F4B830-BE92-464E-8EB8-3C251ACDF49C}" srcOrd="9" destOrd="0" presId="urn:microsoft.com/office/officeart/2005/8/layout/radial1"/>
    <dgm:cxn modelId="{72B7DF4E-599C-4132-BB0B-7BD32072951A}" type="presParOf" srcId="{69F4B830-BE92-464E-8EB8-3C251ACDF49C}" destId="{8C83719C-4A33-43EB-AD68-4AD0B916B6D1}" srcOrd="0" destOrd="0" presId="urn:microsoft.com/office/officeart/2005/8/layout/radial1"/>
    <dgm:cxn modelId="{83E5E876-399D-4033-A1A2-F6A00A8434CD}" type="presParOf" srcId="{6580025F-26F0-4634-9164-B9BFEBF6BB25}" destId="{B73A136C-59D7-4C11-9AD5-3BE459F4DD2D}" srcOrd="10" destOrd="0" presId="urn:microsoft.com/office/officeart/2005/8/layout/radial1"/>
    <dgm:cxn modelId="{BE0DC4F4-D5E5-46AB-AD2B-E8829082120D}" type="presParOf" srcId="{6580025F-26F0-4634-9164-B9BFEBF6BB25}" destId="{2B6DB831-7CF9-42A7-96DB-881D37AB27C8}" srcOrd="11" destOrd="0" presId="urn:microsoft.com/office/officeart/2005/8/layout/radial1"/>
    <dgm:cxn modelId="{ABAA6629-7161-42AF-BB60-A248AFBBF307}" type="presParOf" srcId="{2B6DB831-7CF9-42A7-96DB-881D37AB27C8}" destId="{0C015578-037C-4BE2-96A3-A4CA477E778F}" srcOrd="0" destOrd="0" presId="urn:microsoft.com/office/officeart/2005/8/layout/radial1"/>
    <dgm:cxn modelId="{32E32055-4C14-4C32-919E-E523086FBEB8}" type="presParOf" srcId="{6580025F-26F0-4634-9164-B9BFEBF6BB25}" destId="{05594596-487F-4973-9FD3-F28132214C04}" srcOrd="12" destOrd="0" presId="urn:microsoft.com/office/officeart/2005/8/layout/radial1"/>
    <dgm:cxn modelId="{675DCEFD-2EA5-4249-98E6-1BC7B7FC9383}" type="presParOf" srcId="{6580025F-26F0-4634-9164-B9BFEBF6BB25}" destId="{3E97E5E9-946A-4BF0-B7EA-7B1005A355E1}" srcOrd="13" destOrd="0" presId="urn:microsoft.com/office/officeart/2005/8/layout/radial1"/>
    <dgm:cxn modelId="{51CAD132-4AB9-499A-9995-3093CFF08789}" type="presParOf" srcId="{3E97E5E9-946A-4BF0-B7EA-7B1005A355E1}" destId="{E3E813FE-B134-4DD1-91EA-D0EA457D39B3}" srcOrd="0" destOrd="0" presId="urn:microsoft.com/office/officeart/2005/8/layout/radial1"/>
    <dgm:cxn modelId="{5FFB18A6-88EF-48BA-A999-424B3D00E54D}" type="presParOf" srcId="{6580025F-26F0-4634-9164-B9BFEBF6BB25}" destId="{D5EF54B4-F04C-4A02-9651-DEEA7977DD56}" srcOrd="14" destOrd="0" presId="urn:microsoft.com/office/officeart/2005/8/layout/radial1"/>
    <dgm:cxn modelId="{727920A6-9820-4B2A-84AB-B691717B43E5}" type="presParOf" srcId="{6580025F-26F0-4634-9164-B9BFEBF6BB25}" destId="{8489C6D9-096C-4416-8A55-0FAE1663F6B7}" srcOrd="15" destOrd="0" presId="urn:microsoft.com/office/officeart/2005/8/layout/radial1"/>
    <dgm:cxn modelId="{C9CBDDD8-0680-4175-93B2-98300DB7BE47}" type="presParOf" srcId="{8489C6D9-096C-4416-8A55-0FAE1663F6B7}" destId="{A4A4A4BC-5989-4101-B803-7FF5175B3320}" srcOrd="0" destOrd="0" presId="urn:microsoft.com/office/officeart/2005/8/layout/radial1"/>
    <dgm:cxn modelId="{5F5E7A97-2C8B-4A84-BC52-CDB892FBCA46}" type="presParOf" srcId="{6580025F-26F0-4634-9164-B9BFEBF6BB25}" destId="{7A1D440E-60F8-47E2-9F62-6B313BEB9338}"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6DCB7-347C-48C9-BBF8-C5AB8E852DF2}">
      <dsp:nvSpPr>
        <dsp:cNvPr id="0" name=""/>
        <dsp:cNvSpPr/>
      </dsp:nvSpPr>
      <dsp:spPr>
        <a:xfrm>
          <a:off x="3475159" y="2143011"/>
          <a:ext cx="1258592" cy="1258592"/>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900" b="0" i="0" u="none" strike="noStrike" kern="1200" cap="none" normalizeH="0" baseline="0" dirty="0">
              <a:ln>
                <a:noFill/>
              </a:ln>
              <a:solidFill>
                <a:srgbClr val="2F5B44"/>
              </a:solidFill>
              <a:effectLst/>
              <a:latin typeface="Arial" panose="020B0604020202020204" pitchFamily="34" charset="0"/>
            </a:rPr>
            <a:t>Современная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900" b="0" i="0" u="none" strike="noStrike" kern="1200" cap="none" normalizeH="0" baseline="0" dirty="0">
              <a:ln>
                <a:noFill/>
              </a:ln>
              <a:solidFill>
                <a:srgbClr val="2F5B44"/>
              </a:solidFill>
              <a:effectLst/>
              <a:latin typeface="Arial" panose="020B0604020202020204" pitchFamily="34" charset="0"/>
            </a:rPr>
            <a:t>аналитическая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900" b="0" i="0" u="none" strike="noStrike" kern="1200" cap="none" normalizeH="0" baseline="0" dirty="0">
              <a:ln>
                <a:noFill/>
              </a:ln>
              <a:solidFill>
                <a:srgbClr val="2F5B44"/>
              </a:solidFill>
              <a:effectLst/>
              <a:latin typeface="Arial" panose="020B0604020202020204" pitchFamily="34" charset="0"/>
            </a:rPr>
            <a:t>химия </a:t>
          </a:r>
        </a:p>
      </dsp:txBody>
      <dsp:txXfrm>
        <a:off x="3659476" y="2327328"/>
        <a:ext cx="889958" cy="889958"/>
      </dsp:txXfrm>
    </dsp:sp>
    <dsp:sp modelId="{FD1707A9-D80D-480B-8A92-6E9D47A1CD75}">
      <dsp:nvSpPr>
        <dsp:cNvPr id="0" name=""/>
        <dsp:cNvSpPr/>
      </dsp:nvSpPr>
      <dsp:spPr>
        <a:xfrm rot="16200000">
          <a:off x="3663374" y="1688131"/>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4082401" y="1679876"/>
        <a:ext cx="44108" cy="44108"/>
      </dsp:txXfrm>
    </dsp:sp>
    <dsp:sp modelId="{07527093-F85E-44E5-B24D-78E046E9D9D6}">
      <dsp:nvSpPr>
        <dsp:cNvPr id="0" name=""/>
        <dsp:cNvSpPr/>
      </dsp:nvSpPr>
      <dsp:spPr>
        <a:xfrm>
          <a:off x="3475159" y="2256"/>
          <a:ext cx="1258592" cy="1258592"/>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Метрология,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err="1">
              <a:ln>
                <a:noFill/>
              </a:ln>
              <a:solidFill>
                <a:srgbClr val="2F5B44"/>
              </a:solidFill>
              <a:effectLst/>
              <a:latin typeface="Arial" panose="020B0604020202020204" pitchFamily="34" charset="0"/>
            </a:rPr>
            <a:t>мат.анализ</a:t>
          </a:r>
          <a:r>
            <a:rPr kumimoji="0" lang="ru-RU" altLang="ru-KZ" sz="800" b="0" i="0" u="none" strike="noStrike" kern="1200" cap="none" normalizeH="0" baseline="0" dirty="0">
              <a:ln>
                <a:noFill/>
              </a:ln>
              <a:solidFill>
                <a:srgbClr val="2F5B44"/>
              </a:solidFill>
              <a:effectLst/>
              <a:latin typeface="Arial" panose="020B0604020202020204" pitchFamily="34" charset="0"/>
            </a:rPr>
            <a:t> </a:t>
          </a:r>
        </a:p>
      </dsp:txBody>
      <dsp:txXfrm>
        <a:off x="3659476" y="186573"/>
        <a:ext cx="889958" cy="889958"/>
      </dsp:txXfrm>
    </dsp:sp>
    <dsp:sp modelId="{37BB1DEA-C7BE-4083-877D-7C9F7591411F}">
      <dsp:nvSpPr>
        <dsp:cNvPr id="0" name=""/>
        <dsp:cNvSpPr/>
      </dsp:nvSpPr>
      <dsp:spPr>
        <a:xfrm rot="18900000">
          <a:off x="4420246" y="2001637"/>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4839273" y="1993382"/>
        <a:ext cx="44108" cy="44108"/>
      </dsp:txXfrm>
    </dsp:sp>
    <dsp:sp modelId="{A51E90B4-F06E-4547-9F28-1D6698BD3597}">
      <dsp:nvSpPr>
        <dsp:cNvPr id="0" name=""/>
        <dsp:cNvSpPr/>
      </dsp:nvSpPr>
      <dsp:spPr>
        <a:xfrm>
          <a:off x="4988902" y="629268"/>
          <a:ext cx="1258592" cy="1258592"/>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a:ln>
                <a:noFill/>
              </a:ln>
              <a:solidFill>
                <a:srgbClr val="2F5B44"/>
              </a:solidFill>
              <a:effectLst/>
              <a:latin typeface="Arial" panose="020B0604020202020204" pitchFamily="34" charset="0"/>
            </a:rPr>
            <a:t>Биология </a:t>
          </a:r>
        </a:p>
      </dsp:txBody>
      <dsp:txXfrm>
        <a:off x="5173219" y="813585"/>
        <a:ext cx="889958" cy="889958"/>
      </dsp:txXfrm>
    </dsp:sp>
    <dsp:sp modelId="{CDE457AE-28B7-46CC-8A67-C734F7383C3B}">
      <dsp:nvSpPr>
        <dsp:cNvPr id="0" name=""/>
        <dsp:cNvSpPr/>
      </dsp:nvSpPr>
      <dsp:spPr>
        <a:xfrm>
          <a:off x="4733752" y="2758509"/>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5152779" y="2750253"/>
        <a:ext cx="44108" cy="44108"/>
      </dsp:txXfrm>
    </dsp:sp>
    <dsp:sp modelId="{A1D1135D-D195-480D-A9EB-08FDB66580D8}">
      <dsp:nvSpPr>
        <dsp:cNvPr id="0" name=""/>
        <dsp:cNvSpPr/>
      </dsp:nvSpPr>
      <dsp:spPr>
        <a:xfrm>
          <a:off x="5615914" y="2143011"/>
          <a:ext cx="1258592" cy="1258592"/>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Физика </a:t>
          </a:r>
        </a:p>
      </dsp:txBody>
      <dsp:txXfrm>
        <a:off x="5800231" y="2327328"/>
        <a:ext cx="889958" cy="889958"/>
      </dsp:txXfrm>
    </dsp:sp>
    <dsp:sp modelId="{3D57316D-D9A9-4DB8-94B7-E400C646EA3E}">
      <dsp:nvSpPr>
        <dsp:cNvPr id="0" name=""/>
        <dsp:cNvSpPr/>
      </dsp:nvSpPr>
      <dsp:spPr>
        <a:xfrm rot="2700000">
          <a:off x="4420246" y="3515380"/>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4839273" y="3507125"/>
        <a:ext cx="44108" cy="44108"/>
      </dsp:txXfrm>
    </dsp:sp>
    <dsp:sp modelId="{2FDB5B03-3559-44C0-B83B-0D7C3A45BBF1}">
      <dsp:nvSpPr>
        <dsp:cNvPr id="0" name=""/>
        <dsp:cNvSpPr/>
      </dsp:nvSpPr>
      <dsp:spPr>
        <a:xfrm>
          <a:off x="4988902" y="3656754"/>
          <a:ext cx="1258592" cy="1258592"/>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Медицина</a:t>
          </a:r>
        </a:p>
      </dsp:txBody>
      <dsp:txXfrm>
        <a:off x="5173219" y="3841071"/>
        <a:ext cx="889958" cy="889958"/>
      </dsp:txXfrm>
    </dsp:sp>
    <dsp:sp modelId="{69F4B830-BE92-464E-8EB8-3C251ACDF49C}">
      <dsp:nvSpPr>
        <dsp:cNvPr id="0" name=""/>
        <dsp:cNvSpPr/>
      </dsp:nvSpPr>
      <dsp:spPr>
        <a:xfrm rot="5400000">
          <a:off x="3663374" y="3828886"/>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a:off x="4082401" y="3820631"/>
        <a:ext cx="44108" cy="44108"/>
      </dsp:txXfrm>
    </dsp:sp>
    <dsp:sp modelId="{B73A136C-59D7-4C11-9AD5-3BE459F4DD2D}">
      <dsp:nvSpPr>
        <dsp:cNvPr id="0" name=""/>
        <dsp:cNvSpPr/>
      </dsp:nvSpPr>
      <dsp:spPr>
        <a:xfrm>
          <a:off x="3475159" y="4283766"/>
          <a:ext cx="1258592" cy="1258592"/>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a:ln>
                <a:noFill/>
              </a:ln>
              <a:solidFill>
                <a:srgbClr val="2F5B44"/>
              </a:solidFill>
              <a:effectLst/>
              <a:latin typeface="Arial" panose="020B0604020202020204" pitchFamily="34" charset="0"/>
            </a:rPr>
            <a:t>Экология </a:t>
          </a:r>
        </a:p>
      </dsp:txBody>
      <dsp:txXfrm>
        <a:off x="3659476" y="4468083"/>
        <a:ext cx="889958" cy="889958"/>
      </dsp:txXfrm>
    </dsp:sp>
    <dsp:sp modelId="{2B6DB831-7CF9-42A7-96DB-881D37AB27C8}">
      <dsp:nvSpPr>
        <dsp:cNvPr id="0" name=""/>
        <dsp:cNvSpPr/>
      </dsp:nvSpPr>
      <dsp:spPr>
        <a:xfrm rot="8100000">
          <a:off x="2906503" y="3515380"/>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rot="10800000">
        <a:off x="3325530" y="3507125"/>
        <a:ext cx="44108" cy="44108"/>
      </dsp:txXfrm>
    </dsp:sp>
    <dsp:sp modelId="{05594596-487F-4973-9FD3-F28132214C04}">
      <dsp:nvSpPr>
        <dsp:cNvPr id="0" name=""/>
        <dsp:cNvSpPr/>
      </dsp:nvSpPr>
      <dsp:spPr>
        <a:xfrm>
          <a:off x="1961416" y="3656754"/>
          <a:ext cx="1258592" cy="1258592"/>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a:ln>
                <a:noFill/>
              </a:ln>
              <a:solidFill>
                <a:srgbClr val="2F5B44"/>
              </a:solidFill>
              <a:effectLst/>
              <a:latin typeface="Arial" panose="020B0604020202020204" pitchFamily="34" charset="0"/>
            </a:rPr>
            <a:t>Археология,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a:ln>
                <a:noFill/>
              </a:ln>
              <a:solidFill>
                <a:srgbClr val="2F5B44"/>
              </a:solidFill>
              <a:effectLst/>
              <a:latin typeface="Arial" panose="020B0604020202020204" pitchFamily="34" charset="0"/>
            </a:rPr>
            <a:t>искусствоведение </a:t>
          </a:r>
        </a:p>
      </dsp:txBody>
      <dsp:txXfrm>
        <a:off x="2145733" y="3841071"/>
        <a:ext cx="889958" cy="889958"/>
      </dsp:txXfrm>
    </dsp:sp>
    <dsp:sp modelId="{3E97E5E9-946A-4BF0-B7EA-7B1005A355E1}">
      <dsp:nvSpPr>
        <dsp:cNvPr id="0" name=""/>
        <dsp:cNvSpPr/>
      </dsp:nvSpPr>
      <dsp:spPr>
        <a:xfrm rot="10800000">
          <a:off x="2592997" y="2758509"/>
          <a:ext cx="882162" cy="27597"/>
        </a:xfrm>
        <a:custGeom>
          <a:avLst/>
          <a:gdLst/>
          <a:ahLst/>
          <a:cxnLst/>
          <a:rect l="0" t="0" r="0" b="0"/>
          <a:pathLst>
            <a:path>
              <a:moveTo>
                <a:pt x="0" y="13798"/>
              </a:moveTo>
              <a:lnTo>
                <a:pt x="882162"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rot="10800000">
        <a:off x="3012024" y="2750253"/>
        <a:ext cx="44108" cy="44108"/>
      </dsp:txXfrm>
    </dsp:sp>
    <dsp:sp modelId="{D5EF54B4-F04C-4A02-9651-DEEA7977DD56}">
      <dsp:nvSpPr>
        <dsp:cNvPr id="0" name=""/>
        <dsp:cNvSpPr/>
      </dsp:nvSpPr>
      <dsp:spPr>
        <a:xfrm>
          <a:off x="1334404" y="2143011"/>
          <a:ext cx="1258592" cy="1258592"/>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Неорганическая,</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органическая,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физическая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химии </a:t>
          </a:r>
        </a:p>
      </dsp:txBody>
      <dsp:txXfrm>
        <a:off x="1518721" y="2327328"/>
        <a:ext cx="889958" cy="889958"/>
      </dsp:txXfrm>
    </dsp:sp>
    <dsp:sp modelId="{8489C6D9-096C-4416-8A55-0FAE1663F6B7}">
      <dsp:nvSpPr>
        <dsp:cNvPr id="0" name=""/>
        <dsp:cNvSpPr/>
      </dsp:nvSpPr>
      <dsp:spPr>
        <a:xfrm rot="13513865">
          <a:off x="2916877" y="2001638"/>
          <a:ext cx="873577" cy="27597"/>
        </a:xfrm>
        <a:custGeom>
          <a:avLst/>
          <a:gdLst/>
          <a:ahLst/>
          <a:cxnLst/>
          <a:rect l="0" t="0" r="0" b="0"/>
          <a:pathLst>
            <a:path>
              <a:moveTo>
                <a:pt x="0" y="13798"/>
              </a:moveTo>
              <a:lnTo>
                <a:pt x="873577" y="137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KZ" sz="500" kern="1200"/>
        </a:p>
      </dsp:txBody>
      <dsp:txXfrm rot="10800000">
        <a:off x="3331826" y="1993598"/>
        <a:ext cx="43678" cy="43678"/>
      </dsp:txXfrm>
    </dsp:sp>
    <dsp:sp modelId="{7A1D440E-60F8-47E2-9F62-6B313BEB9338}">
      <dsp:nvSpPr>
        <dsp:cNvPr id="0" name=""/>
        <dsp:cNvSpPr/>
      </dsp:nvSpPr>
      <dsp:spPr>
        <a:xfrm>
          <a:off x="1973579" y="629270"/>
          <a:ext cx="1258592" cy="1258592"/>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KZ" sz="800" b="0" i="0" u="none" strike="noStrike" kern="1200" cap="none" normalizeH="0" baseline="0" dirty="0">
              <a:ln>
                <a:noFill/>
              </a:ln>
              <a:solidFill>
                <a:srgbClr val="2F5B44"/>
              </a:solidFill>
              <a:effectLst/>
              <a:latin typeface="Arial" panose="020B0604020202020204" pitchFamily="34" charset="0"/>
            </a:rPr>
            <a:t>Приборостроение </a:t>
          </a:r>
        </a:p>
      </dsp:txBody>
      <dsp:txXfrm>
        <a:off x="2157896" y="813587"/>
        <a:ext cx="889958" cy="889958"/>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586CCBC4-7A62-4BA0-8660-4A4448945753}" type="datetimeFigureOut">
              <a:rPr lang="ru-RU"/>
              <a:pPr>
                <a:defRPr/>
              </a:pPr>
              <a:t>15.09.2020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93A146D-1B36-4753-A7B3-68FCDD85779F}"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62F29918-8ECC-4330-83C4-AD1125F6B325}" type="datetimeFigureOut">
              <a:rPr lang="ru-RU"/>
              <a:pPr>
                <a:defRPr/>
              </a:pPr>
              <a:t>15.09.2020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2C04EA8-4427-414A-9177-7D2DA57A0F8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35E72A01-3FAB-4C20-AC30-C3CCC0E35AE2}" type="datetimeFigureOut">
              <a:rPr lang="ru-RU"/>
              <a:pPr>
                <a:defRPr/>
              </a:pPr>
              <a:t>15.09.2020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F9672C1-BE90-45F3-8163-B86EDD7D673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2CE00C4A-DC39-4700-BC35-9AE7A4592AA0}" type="datetimeFigureOut">
              <a:rPr lang="ru-RU"/>
              <a:pPr>
                <a:defRPr/>
              </a:pPr>
              <a:t>15.09.2020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730BBAC-843C-4602-942B-097CFE49EFA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82451BA8-78B3-491A-8D05-72773EFE68C1}" type="datetimeFigureOut">
              <a:rPr lang="ru-RU"/>
              <a:pPr>
                <a:defRPr/>
              </a:pPr>
              <a:t>15.09.2020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7C72CA7-CE26-4FDA-8441-EFA10932981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D18AAE0E-5D76-4FBE-BD6C-78DBFBE8B261}" type="datetimeFigureOut">
              <a:rPr lang="ru-RU"/>
              <a:pPr>
                <a:defRPr/>
              </a:pPr>
              <a:t>15.09.2020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4C8B9A1-1157-458F-A408-A8A78745E30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8082C038-881B-480C-BDBF-F66A6115FA50}" type="datetimeFigureOut">
              <a:rPr lang="ru-RU"/>
              <a:pPr>
                <a:defRPr/>
              </a:pPr>
              <a:t>15.09.2020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1B4DE4DC-8A13-4475-A1F4-6E6ECB9F6AE4}"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B858FAB1-179E-4795-A4B7-954BC870E612}" type="datetimeFigureOut">
              <a:rPr lang="ru-RU"/>
              <a:pPr>
                <a:defRPr/>
              </a:pPr>
              <a:t>15.09.2020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740FE1C-616D-4B92-9506-0EED5F00C82B}"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22BAEFD-91AB-41CB-B88A-547E90C1A2A8}" type="datetimeFigureOut">
              <a:rPr lang="ru-RU"/>
              <a:pPr>
                <a:defRPr/>
              </a:pPr>
              <a:t>15.09.2020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00659E6A-54C3-4980-B50A-E90EFF5F053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002D39AF-F961-4544-9383-5ACAF135AA60}" type="datetimeFigureOut">
              <a:rPr lang="ru-RU"/>
              <a:pPr>
                <a:defRPr/>
              </a:pPr>
              <a:t>15.09.2020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ABEE23C-94CC-4C53-BBD8-E227033C92A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E2D6D871-30D8-453C-B206-BB70C500B680}" type="datetimeFigureOut">
              <a:rPr lang="ru-RU"/>
              <a:pPr>
                <a:defRPr/>
              </a:pPr>
              <a:t>15.09.2020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B163663-F61C-40A4-9778-09935AD96FD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3075"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220B951-2F38-4642-9EB8-CA0965001810}" type="datetimeFigureOut">
              <a:rPr lang="ru-RU"/>
              <a:pPr>
                <a:defRPr/>
              </a:pPr>
              <a:t>15.09.2020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413525D-D6D7-49D4-903A-A9DD8CB46F4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72330" y="764704"/>
            <a:ext cx="8820150" cy="4585871"/>
          </a:xfrm>
          <a:prstGeom prst="rect">
            <a:avLst/>
          </a:prstGeom>
          <a:noFill/>
          <a:ln w="9525">
            <a:noFill/>
            <a:miter lim="800000"/>
            <a:headEnd/>
            <a:tailEnd/>
          </a:ln>
        </p:spPr>
        <p:txBody>
          <a:bodyPr>
            <a:spAutoFit/>
          </a:bodyPr>
          <a:lstStyle/>
          <a:p>
            <a:pPr marL="342900" indent="-342900"/>
            <a:endParaRPr lang="ru-RU" dirty="0">
              <a:solidFill>
                <a:srgbClr val="800000"/>
              </a:solidFill>
              <a:latin typeface="Calibri" pitchFamily="34" charset="0"/>
            </a:endParaRPr>
          </a:p>
          <a:p>
            <a:pPr marL="342900" indent="-342900"/>
            <a:endParaRPr lang="ru-RU" dirty="0">
              <a:solidFill>
                <a:srgbClr val="800000"/>
              </a:solidFill>
              <a:latin typeface="Calibri" pitchFamily="34" charset="0"/>
            </a:endParaRPr>
          </a:p>
          <a:p>
            <a:pPr marL="342900" indent="-342900" algn="ctr"/>
            <a:r>
              <a:rPr lang="ru-RU" altLang="ko-KR" sz="3200" b="1" dirty="0">
                <a:latin typeface="Times New Roman" pitchFamily="18" charset="0"/>
                <a:cs typeface="Times New Roman" pitchFamily="18" charset="0"/>
              </a:rPr>
              <a:t>“</a:t>
            </a:r>
            <a:r>
              <a:rPr lang="kk-KZ" altLang="ko-KR" sz="3200" b="1" dirty="0">
                <a:latin typeface="Times New Roman" pitchFamily="18" charset="0"/>
                <a:cs typeface="Times New Roman" pitchFamily="18" charset="0"/>
              </a:rPr>
              <a:t>Бейорганикалық заттардың сандық талдау</a:t>
            </a:r>
            <a:r>
              <a:rPr lang="ru-RU" altLang="ko-KR" sz="3200" b="1" dirty="0">
                <a:latin typeface="Times New Roman" pitchFamily="18" charset="0"/>
                <a:cs typeface="Times New Roman" pitchFamily="18" charset="0"/>
              </a:rPr>
              <a:t>”</a:t>
            </a:r>
          </a:p>
          <a:p>
            <a:pPr marL="342900" indent="-342900" algn="ctr"/>
            <a:r>
              <a:rPr lang="kk-KZ" altLang="ko-KR" sz="1600" b="1" dirty="0">
                <a:latin typeface="Times New Roman" pitchFamily="18" charset="0"/>
                <a:cs typeface="Times New Roman" pitchFamily="18" charset="0"/>
              </a:rPr>
              <a:t>Бейорганикалық заттардың химиялық технологиясы мамандығы, </a:t>
            </a:r>
            <a:r>
              <a:rPr lang="en-US" altLang="ko-KR" sz="1600" b="1" dirty="0">
                <a:latin typeface="Times New Roman" pitchFamily="18" charset="0"/>
                <a:cs typeface="Times New Roman" pitchFamily="18" charset="0"/>
              </a:rPr>
              <a:t>2</a:t>
            </a:r>
            <a:r>
              <a:rPr lang="kk-KZ" altLang="ko-KR" sz="1600" b="1" dirty="0">
                <a:latin typeface="Times New Roman" pitchFamily="18" charset="0"/>
                <a:cs typeface="Times New Roman" pitchFamily="18" charset="0"/>
              </a:rPr>
              <a:t> курс</a:t>
            </a:r>
            <a:endParaRPr lang="ru-RU" altLang="ko-KR" sz="1600" b="1" dirty="0">
              <a:latin typeface="Times New Roman" pitchFamily="18" charset="0"/>
              <a:cs typeface="Times New Roman" pitchFamily="18" charset="0"/>
            </a:endParaRPr>
          </a:p>
          <a:p>
            <a:pPr marL="342900" indent="-342900" algn="ctr"/>
            <a:endParaRPr lang="ru-RU" altLang="ko-KR" sz="2800" b="1" dirty="0">
              <a:latin typeface="Calibri" pitchFamily="34" charset="0"/>
              <a:cs typeface="맑은 고딕"/>
            </a:endParaRPr>
          </a:p>
          <a:p>
            <a:pPr marL="342900" indent="-342900" algn="ctr"/>
            <a:endParaRPr lang="kk-KZ" altLang="ko-KR" b="1" dirty="0">
              <a:latin typeface="Calibri" pitchFamily="34" charset="0"/>
              <a:cs typeface="맑은 고딕"/>
            </a:endParaRPr>
          </a:p>
          <a:p>
            <a:pPr marL="342900" indent="-342900" algn="ctr"/>
            <a:endParaRPr lang="kk-KZ" altLang="ko-KR" b="1" dirty="0">
              <a:latin typeface="Calibri" pitchFamily="34" charset="0"/>
              <a:cs typeface="맑은 고딕"/>
            </a:endParaRPr>
          </a:p>
          <a:p>
            <a:pPr marL="342900" indent="-342900" algn="ctr"/>
            <a:endParaRPr lang="kk-KZ" altLang="ko-KR" b="1" dirty="0">
              <a:solidFill>
                <a:srgbClr val="A50021"/>
              </a:solidFill>
              <a:latin typeface="Calibri" pitchFamily="34" charset="0"/>
              <a:cs typeface="맑은 고딕"/>
            </a:endParaRPr>
          </a:p>
          <a:p>
            <a:pPr marL="342900" indent="-342900" algn="ctr"/>
            <a:endParaRPr lang="kk-KZ" altLang="ko-KR" b="1" dirty="0">
              <a:solidFill>
                <a:srgbClr val="A50021"/>
              </a:solidFill>
              <a:latin typeface="Calibri" pitchFamily="34" charset="0"/>
              <a:cs typeface="맑은 고딕"/>
            </a:endParaRPr>
          </a:p>
          <a:p>
            <a:pPr marL="342900" indent="-342900" algn="ctr"/>
            <a:endParaRPr lang="kk-KZ" altLang="ko-KR" b="1" dirty="0">
              <a:solidFill>
                <a:srgbClr val="A50021"/>
              </a:solidFill>
              <a:latin typeface="Calibri" pitchFamily="34" charset="0"/>
              <a:cs typeface="맑은 고딕"/>
            </a:endParaRPr>
          </a:p>
          <a:p>
            <a:pPr marL="342900" indent="-342900" algn="ctr"/>
            <a:endParaRPr lang="kk-KZ" altLang="ko-KR" b="1" dirty="0">
              <a:latin typeface="Calibri" pitchFamily="34" charset="0"/>
              <a:cs typeface="맑은 고딕"/>
            </a:endParaRPr>
          </a:p>
          <a:p>
            <a:pPr marL="342900" indent="-342900" algn="ctr"/>
            <a:r>
              <a:rPr lang="kk-KZ" altLang="ko-KR" b="1" dirty="0">
                <a:latin typeface="Times New Roman" pitchFamily="18" charset="0"/>
                <a:cs typeface="맑은 고딕"/>
              </a:rPr>
              <a:t>әл-Фараби атындағы Қазақ Ұлттық Университеті, </a:t>
            </a:r>
          </a:p>
          <a:p>
            <a:pPr marL="342900" indent="-342900" algn="ctr"/>
            <a:r>
              <a:rPr lang="kk-KZ" b="1" dirty="0">
                <a:latin typeface="Times New Roman" pitchFamily="18" charset="0"/>
                <a:cs typeface="Times New Roman" pitchFamily="18" charset="0"/>
              </a:rPr>
              <a:t>Аналитикалық, коллоидтық  химия және сирек элементтер технология кафедрасы</a:t>
            </a:r>
          </a:p>
          <a:p>
            <a:pPr marL="342900" indent="-342900" algn="ctr"/>
            <a:endParaRPr lang="ru-RU" b="1" dirty="0">
              <a:latin typeface="Times New Roman" pitchFamily="18" charset="0"/>
              <a:cs typeface="Times New Roman" pitchFamily="18" charset="0"/>
            </a:endParaRPr>
          </a:p>
          <a:p>
            <a:pPr marL="342900" indent="-342900" algn="ctr"/>
            <a:endParaRPr lang="ru-RU" b="1" dirty="0">
              <a:latin typeface="Calibri" pitchFamily="34" charset="0"/>
            </a:endParaRPr>
          </a:p>
        </p:txBody>
      </p:sp>
      <p:pic>
        <p:nvPicPr>
          <p:cNvPr id="2" name="Picture 2" descr="ÐÐ°ÑÑÐ¸Ð½ÐºÐ¸ Ð¿Ð¾ Ð·Ð°Ð¿ÑÐ¾ÑÑ ÑÐ¸ÑÑÐ½ÐºÐ¸ Ð´Ð»Ñ Ð¿ÑÐµÐ·ÐµÐ½ÑÐ°ÑÐ¸Ð¹">
            <a:extLst>
              <a:ext uri="{FF2B5EF4-FFF2-40B4-BE49-F238E27FC236}">
                <a16:creationId xmlns:a16="http://schemas.microsoft.com/office/drawing/2014/main" id="{86571625-8B86-433C-ABC4-A510120146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531957"/>
            <a:ext cx="1656184" cy="169348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ÐÐ°ÑÑÐ¸Ð½ÐºÐ¸ Ð¿Ð¾ Ð·Ð°Ð¿ÑÐ¾ÑÑ ÑÐ¸ÑÑÐ½ÐºÐ¸ Ð´Ð»Ñ Ð¿ÑÐµÐ·ÐµÐ½ÑÐ°ÑÐ¸Ð¹">
            <a:extLst>
              <a:ext uri="{FF2B5EF4-FFF2-40B4-BE49-F238E27FC236}">
                <a16:creationId xmlns:a16="http://schemas.microsoft.com/office/drawing/2014/main" id="{5AC81970-B134-40C0-B589-C65D803328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2320" y="2852936"/>
            <a:ext cx="1043967" cy="133923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A2AE1A-0C9D-4F7A-98F8-BA132FAC491A}"/>
              </a:ext>
            </a:extLst>
          </p:cNvPr>
          <p:cNvSpPr txBox="1"/>
          <p:nvPr/>
        </p:nvSpPr>
        <p:spPr>
          <a:xfrm>
            <a:off x="323528" y="751344"/>
            <a:ext cx="8352928" cy="3970318"/>
          </a:xfrm>
          <a:prstGeom prst="rect">
            <a:avLst/>
          </a:prstGeom>
          <a:noFill/>
        </p:spPr>
        <p:txBody>
          <a:bodyPr wrap="square">
            <a:spAutoFit/>
          </a:bodyPr>
          <a:lstStyle/>
          <a:p>
            <a:pPr algn="ctr"/>
            <a:r>
              <a:rPr lang="ru-RU" b="1" dirty="0" err="1"/>
              <a:t>Химиялық</a:t>
            </a:r>
            <a:r>
              <a:rPr lang="ru-RU" b="1" dirty="0"/>
              <a:t> </a:t>
            </a:r>
            <a:r>
              <a:rPr lang="ru-RU" b="1" dirty="0" err="1"/>
              <a:t>талдау</a:t>
            </a:r>
            <a:r>
              <a:rPr lang="ru-RU" b="1" dirty="0"/>
              <a:t> </a:t>
            </a:r>
            <a:r>
              <a:rPr lang="ru-RU" b="1" dirty="0" err="1"/>
              <a:t>әдістерінің</a:t>
            </a:r>
            <a:r>
              <a:rPr lang="ru-RU" b="1" dirty="0"/>
              <a:t> </a:t>
            </a:r>
            <a:r>
              <a:rPr lang="kk-KZ" b="1" dirty="0"/>
              <a:t>жіктелуі</a:t>
            </a:r>
            <a:endParaRPr lang="ru-RU" b="1" dirty="0"/>
          </a:p>
          <a:p>
            <a:endParaRPr lang="ru-RU" dirty="0"/>
          </a:p>
          <a:p>
            <a:r>
              <a:rPr lang="ru-RU" dirty="0" err="1"/>
              <a:t>Макрокомпоненттер</a:t>
            </a:r>
            <a:r>
              <a:rPr lang="ru-RU" dirty="0"/>
              <a:t> - 1-100%, </a:t>
            </a:r>
            <a:r>
              <a:rPr lang="ru-RU" dirty="0" err="1"/>
              <a:t>микрокомпоненттер</a:t>
            </a:r>
            <a:r>
              <a:rPr lang="ru-RU" dirty="0"/>
              <a:t> - 0,01-1%, </a:t>
            </a:r>
            <a:r>
              <a:rPr lang="ru-RU" dirty="0" err="1"/>
              <a:t>микроэлементтер</a:t>
            </a:r>
            <a:r>
              <a:rPr lang="ru-RU" dirty="0"/>
              <a:t> - &lt;0,01%.</a:t>
            </a:r>
          </a:p>
          <a:p>
            <a:endParaRPr lang="ru-RU" dirty="0"/>
          </a:p>
          <a:p>
            <a:r>
              <a:rPr lang="ru-RU" dirty="0" err="1"/>
              <a:t>Минималды</a:t>
            </a:r>
            <a:r>
              <a:rPr lang="ru-RU" dirty="0"/>
              <a:t> </a:t>
            </a:r>
            <a:r>
              <a:rPr lang="ru-RU" dirty="0" err="1"/>
              <a:t>анықтау</a:t>
            </a:r>
            <a:r>
              <a:rPr lang="ru-RU" dirty="0"/>
              <a:t> </a:t>
            </a:r>
            <a:r>
              <a:rPr lang="ru-RU" dirty="0" err="1"/>
              <a:t>қателігі</a:t>
            </a:r>
            <a:r>
              <a:rPr lang="ru-RU" dirty="0"/>
              <a:t>:</a:t>
            </a:r>
          </a:p>
          <a:p>
            <a:r>
              <a:rPr lang="ru-RU" dirty="0" err="1"/>
              <a:t>макрокомпоненттер</a:t>
            </a:r>
            <a:r>
              <a:rPr lang="ru-RU" dirty="0"/>
              <a:t> - 0,1%, </a:t>
            </a:r>
            <a:r>
              <a:rPr lang="ru-RU" dirty="0" err="1"/>
              <a:t>микрокомпоненттер</a:t>
            </a:r>
            <a:r>
              <a:rPr lang="ru-RU" dirty="0"/>
              <a:t> - 1%.</a:t>
            </a:r>
          </a:p>
          <a:p>
            <a:endParaRPr lang="ru-RU" dirty="0"/>
          </a:p>
          <a:p>
            <a:r>
              <a:rPr lang="ru-RU" dirty="0" err="1"/>
              <a:t>Заттың</a:t>
            </a:r>
            <a:r>
              <a:rPr lang="ru-RU" dirty="0"/>
              <a:t> </a:t>
            </a:r>
            <a:r>
              <a:rPr lang="ru-RU" dirty="0" err="1"/>
              <a:t>іздік</a:t>
            </a:r>
            <a:r>
              <a:rPr lang="ru-RU" dirty="0"/>
              <a:t> </a:t>
            </a:r>
            <a:r>
              <a:rPr lang="ru-RU" dirty="0" err="1"/>
              <a:t>мөлшерін</a:t>
            </a:r>
            <a:r>
              <a:rPr lang="ru-RU" dirty="0"/>
              <a:t> </a:t>
            </a:r>
            <a:r>
              <a:rPr lang="ru-RU" dirty="0" err="1"/>
              <a:t>мына</a:t>
            </a:r>
            <a:r>
              <a:rPr lang="ru-RU" dirty="0"/>
              <a:t> </a:t>
            </a:r>
            <a:r>
              <a:rPr lang="ru-RU" dirty="0" err="1"/>
              <a:t>бірлікпен</a:t>
            </a:r>
            <a:r>
              <a:rPr lang="ru-RU" dirty="0"/>
              <a:t> </a:t>
            </a:r>
            <a:r>
              <a:rPr lang="ru-RU" dirty="0" err="1"/>
              <a:t>өрнектейді</a:t>
            </a:r>
            <a:r>
              <a:rPr lang="ru-RU" dirty="0"/>
              <a:t>:</a:t>
            </a:r>
          </a:p>
          <a:p>
            <a:r>
              <a:rPr lang="ru-RU" dirty="0"/>
              <a:t>1 </a:t>
            </a:r>
            <a:r>
              <a:rPr lang="en-US" dirty="0"/>
              <a:t>ppm (</a:t>
            </a:r>
            <a:r>
              <a:rPr lang="ru-RU" dirty="0"/>
              <a:t>миллион </a:t>
            </a:r>
            <a:r>
              <a:rPr lang="ru-RU" dirty="0" err="1"/>
              <a:t>бөлік</a:t>
            </a:r>
            <a:r>
              <a:rPr lang="ru-RU" dirty="0"/>
              <a:t>) = 1/106 (10-4%),</a:t>
            </a:r>
          </a:p>
          <a:p>
            <a:r>
              <a:rPr lang="ru-RU" dirty="0"/>
              <a:t>1 </a:t>
            </a:r>
            <a:r>
              <a:rPr lang="en-US" dirty="0"/>
              <a:t>ppb (</a:t>
            </a:r>
            <a:r>
              <a:rPr lang="ru-RU" dirty="0" err="1"/>
              <a:t>миллиардқа</a:t>
            </a:r>
            <a:r>
              <a:rPr lang="ru-RU" dirty="0"/>
              <a:t> </a:t>
            </a:r>
            <a:r>
              <a:rPr lang="ru-RU" dirty="0" err="1"/>
              <a:t>бөлігі</a:t>
            </a:r>
            <a:r>
              <a:rPr lang="ru-RU" dirty="0"/>
              <a:t>) = 1/109 (10-7%),</a:t>
            </a:r>
          </a:p>
          <a:p>
            <a:r>
              <a:rPr lang="ru-RU" dirty="0"/>
              <a:t>1 </a:t>
            </a:r>
            <a:r>
              <a:rPr lang="ru-RU" dirty="0" err="1"/>
              <a:t>ппт</a:t>
            </a:r>
            <a:r>
              <a:rPr lang="ru-RU" dirty="0"/>
              <a:t> (</a:t>
            </a:r>
            <a:r>
              <a:rPr lang="ru-RU" dirty="0" err="1"/>
              <a:t>триллионға</a:t>
            </a:r>
            <a:r>
              <a:rPr lang="ru-RU" dirty="0"/>
              <a:t> </a:t>
            </a:r>
            <a:r>
              <a:rPr lang="ru-RU" dirty="0" err="1"/>
              <a:t>келетін</a:t>
            </a:r>
            <a:r>
              <a:rPr lang="ru-RU" dirty="0"/>
              <a:t> </a:t>
            </a:r>
            <a:r>
              <a:rPr lang="ru-RU" dirty="0" err="1"/>
              <a:t>бөлігі</a:t>
            </a:r>
            <a:r>
              <a:rPr lang="ru-RU" dirty="0"/>
              <a:t>) = 1/1012 (10-10%).</a:t>
            </a:r>
          </a:p>
          <a:p>
            <a:endParaRPr lang="ru-RU" dirty="0"/>
          </a:p>
          <a:p>
            <a:endParaRPr lang="ru-KZ" dirty="0"/>
          </a:p>
        </p:txBody>
      </p:sp>
    </p:spTree>
    <p:extLst>
      <p:ext uri="{BB962C8B-B14F-4D97-AF65-F5344CB8AC3E}">
        <p14:creationId xmlns:p14="http://schemas.microsoft.com/office/powerpoint/2010/main" val="3976100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418ACD-DE2B-4BAB-BA8C-B4CBC914F15C}"/>
              </a:ext>
            </a:extLst>
          </p:cNvPr>
          <p:cNvSpPr txBox="1"/>
          <p:nvPr/>
        </p:nvSpPr>
        <p:spPr>
          <a:xfrm>
            <a:off x="1043608" y="404664"/>
            <a:ext cx="6984776" cy="369332"/>
          </a:xfrm>
          <a:prstGeom prst="rect">
            <a:avLst/>
          </a:prstGeom>
          <a:noFill/>
        </p:spPr>
        <p:txBody>
          <a:bodyPr wrap="square">
            <a:spAutoFit/>
          </a:bodyPr>
          <a:lstStyle/>
          <a:p>
            <a:r>
              <a:rPr lang="ru-RU" b="1" dirty="0" err="1"/>
              <a:t>Талдаудың</a:t>
            </a:r>
            <a:r>
              <a:rPr lang="ru-RU" b="1" dirty="0"/>
              <a:t> </a:t>
            </a:r>
            <a:r>
              <a:rPr lang="ru-RU" b="1" dirty="0" err="1"/>
              <a:t>дәлдігі</a:t>
            </a:r>
            <a:r>
              <a:rPr lang="ru-RU" b="1" dirty="0"/>
              <a:t>, </a:t>
            </a:r>
            <a:r>
              <a:rPr lang="ru-RU" b="1" dirty="0" err="1"/>
              <a:t>ұзақтығы</a:t>
            </a:r>
            <a:r>
              <a:rPr lang="ru-RU" b="1" dirty="0"/>
              <a:t> </a:t>
            </a:r>
            <a:r>
              <a:rPr lang="ru-RU" b="1" dirty="0" err="1"/>
              <a:t>және</a:t>
            </a:r>
            <a:r>
              <a:rPr lang="ru-RU" b="1" dirty="0"/>
              <a:t> </a:t>
            </a:r>
            <a:r>
              <a:rPr lang="ru-RU" b="1" dirty="0" err="1"/>
              <a:t>құны</a:t>
            </a:r>
            <a:r>
              <a:rPr lang="ru-RU" b="1" dirty="0"/>
              <a:t> </a:t>
            </a:r>
            <a:r>
              <a:rPr lang="ru-RU" b="1" dirty="0" err="1"/>
              <a:t>бойынша</a:t>
            </a:r>
            <a:r>
              <a:rPr lang="ru-RU" b="1" dirty="0"/>
              <a:t> </a:t>
            </a:r>
            <a:r>
              <a:rPr lang="ru-RU" b="1" dirty="0" err="1"/>
              <a:t>жіктеу</a:t>
            </a:r>
            <a:endParaRPr lang="ru-KZ" b="1" dirty="0"/>
          </a:p>
        </p:txBody>
      </p:sp>
      <p:graphicFrame>
        <p:nvGraphicFramePr>
          <p:cNvPr id="5" name="Group 26">
            <a:extLst>
              <a:ext uri="{FF2B5EF4-FFF2-40B4-BE49-F238E27FC236}">
                <a16:creationId xmlns:a16="http://schemas.microsoft.com/office/drawing/2014/main" id="{39DA971C-53CC-48DF-A251-5138761BD284}"/>
              </a:ext>
            </a:extLst>
          </p:cNvPr>
          <p:cNvGraphicFramePr>
            <a:graphicFrameLocks noGrp="1"/>
          </p:cNvGraphicFramePr>
          <p:nvPr>
            <p:extLst>
              <p:ext uri="{D42A27DB-BD31-4B8C-83A1-F6EECF244321}">
                <p14:modId xmlns:p14="http://schemas.microsoft.com/office/powerpoint/2010/main" val="4029664573"/>
              </p:ext>
            </p:extLst>
          </p:nvPr>
        </p:nvGraphicFramePr>
        <p:xfrm>
          <a:off x="287052" y="1556792"/>
          <a:ext cx="8497887" cy="3932238"/>
        </p:xfrm>
        <a:graphic>
          <a:graphicData uri="http://schemas.openxmlformats.org/drawingml/2006/table">
            <a:tbl>
              <a:tblPr/>
              <a:tblGrid>
                <a:gridCol w="2510716">
                  <a:extLst>
                    <a:ext uri="{9D8B030D-6E8A-4147-A177-3AD203B41FA5}">
                      <a16:colId xmlns:a16="http://schemas.microsoft.com/office/drawing/2014/main" val="20000"/>
                    </a:ext>
                  </a:extLst>
                </a:gridCol>
                <a:gridCol w="5987171">
                  <a:extLst>
                    <a:ext uri="{9D8B030D-6E8A-4147-A177-3AD203B41FA5}">
                      <a16:colId xmlns:a16="http://schemas.microsoft.com/office/drawing/2014/main" val="20001"/>
                    </a:ext>
                  </a:extLst>
                </a:gridCol>
              </a:tblGrid>
              <a:tr h="1188816">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baseline="0" dirty="0">
                          <a:ln>
                            <a:noFill/>
                          </a:ln>
                          <a:solidFill>
                            <a:srgbClr val="2F5B44"/>
                          </a:solidFill>
                          <a:effectLst/>
                          <a:latin typeface="Arial" pitchFamily="34" charset="0"/>
                          <a:cs typeface="Arial" pitchFamily="34" charset="0"/>
                        </a:rPr>
                        <a:t>Экспресс-анализ</a:t>
                      </a:r>
                      <a:endParaRPr kumimoji="0" lang="ru-RU" sz="2400" b="1"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a:ln>
                            <a:noFill/>
                          </a:ln>
                          <a:solidFill>
                            <a:srgbClr val="2F5B44"/>
                          </a:solidFill>
                          <a:effectLst/>
                          <a:latin typeface="Arial" pitchFamily="34" charset="0"/>
                          <a:cs typeface="Arial" pitchFamily="34" charset="0"/>
                        </a:rPr>
                        <a:t>жеңілдетілген</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жылдам</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және</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арзан</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талдау</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нұсқасы</a:t>
                      </a:r>
                      <a:r>
                        <a:rPr kumimoji="0" lang="ru-RU" sz="2400" b="0" i="0" u="none" strike="noStrike" cap="none" normalizeH="0" baseline="0" dirty="0">
                          <a:ln>
                            <a:noFill/>
                          </a:ln>
                          <a:solidFill>
                            <a:srgbClr val="2F5B44"/>
                          </a:solidFill>
                          <a:effectLst/>
                          <a:latin typeface="Arial" pitchFamily="34" charset="0"/>
                          <a:cs typeface="Arial" pitchFamily="34" charset="0"/>
                        </a:rPr>
                        <a:t>, тест </a:t>
                      </a:r>
                      <a:r>
                        <a:rPr kumimoji="0" lang="ru-RU" sz="2400" b="0" i="0" u="none" strike="noStrike" cap="none" normalizeH="0" baseline="0" dirty="0" err="1">
                          <a:ln>
                            <a:noFill/>
                          </a:ln>
                          <a:solidFill>
                            <a:srgbClr val="2F5B44"/>
                          </a:solidFill>
                          <a:effectLst/>
                          <a:latin typeface="Arial" pitchFamily="34" charset="0"/>
                          <a:cs typeface="Arial" pitchFamily="34" charset="0"/>
                        </a:rPr>
                        <a:t>әдістерін</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қолдану</a:t>
                      </a:r>
                      <a:endParaRPr kumimoji="0" lang="ru-RU" sz="2400" b="0"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1188816">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baseline="0" dirty="0" err="1">
                          <a:ln>
                            <a:noFill/>
                          </a:ln>
                          <a:solidFill>
                            <a:srgbClr val="2F5B44"/>
                          </a:solidFill>
                          <a:effectLst/>
                          <a:latin typeface="Arial" pitchFamily="34" charset="0"/>
                          <a:cs typeface="Arial" pitchFamily="34" charset="0"/>
                        </a:rPr>
                        <a:t>Күнделікті</a:t>
                      </a:r>
                      <a:r>
                        <a:rPr kumimoji="0" lang="ru-RU" sz="2400" b="1" i="1" u="none" strike="noStrike" cap="none" normalizeH="0" baseline="0" dirty="0">
                          <a:ln>
                            <a:noFill/>
                          </a:ln>
                          <a:solidFill>
                            <a:srgbClr val="2F5B44"/>
                          </a:solidFill>
                          <a:effectLst/>
                          <a:latin typeface="Arial" pitchFamily="34" charset="0"/>
                          <a:cs typeface="Arial" pitchFamily="34" charset="0"/>
                        </a:rPr>
                        <a:t> (рутинный) анализ</a:t>
                      </a:r>
                      <a:endParaRPr kumimoji="0" lang="ru-RU" sz="2400" b="1"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cap="flat">
                      <a:noFill/>
                    </a:lnL>
                    <a:lnR>
                      <a:noFill/>
                    </a:lnR>
                    <a:lnT>
                      <a:noFill/>
                    </a:lnT>
                    <a:lnB>
                      <a:noFill/>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a:ln>
                            <a:noFill/>
                          </a:ln>
                          <a:solidFill>
                            <a:srgbClr val="2F5B44"/>
                          </a:solidFill>
                          <a:effectLst/>
                          <a:latin typeface="Arial" pitchFamily="34" charset="0"/>
                          <a:cs typeface="Arial" pitchFamily="34" charset="0"/>
                        </a:rPr>
                        <a:t>зауыттық</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және</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басқа</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бақылау-талдау</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зертханаларында</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жүргізілген</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талдаулар</a:t>
                      </a:r>
                      <a:endParaRPr kumimoji="0" lang="ru-RU" sz="2400" b="0"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1554606">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baseline="0" dirty="0" err="1">
                          <a:ln>
                            <a:noFill/>
                          </a:ln>
                          <a:solidFill>
                            <a:srgbClr val="2F5B44"/>
                          </a:solidFill>
                          <a:effectLst/>
                          <a:latin typeface="Arial" pitchFamily="34" charset="0"/>
                          <a:cs typeface="Arial" pitchFamily="34" charset="0"/>
                        </a:rPr>
                        <a:t>Арбитражды</a:t>
                      </a:r>
                      <a:r>
                        <a:rPr kumimoji="0" lang="ru-RU" sz="2400" b="1" i="1" u="none" strike="noStrike" cap="none" normalizeH="0" baseline="0" dirty="0">
                          <a:ln>
                            <a:noFill/>
                          </a:ln>
                          <a:solidFill>
                            <a:srgbClr val="2F5B44"/>
                          </a:solidFill>
                          <a:effectLst/>
                          <a:latin typeface="Arial" pitchFamily="34" charset="0"/>
                          <a:cs typeface="Arial" pitchFamily="34" charset="0"/>
                        </a:rPr>
                        <a:t> анализ</a:t>
                      </a:r>
                      <a:endParaRPr kumimoji="0" lang="ru-RU" sz="2400" b="1"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cap="flat">
                      <a:noFill/>
                    </a:lnL>
                    <a:lnR>
                      <a:noFill/>
                    </a:lnR>
                    <a:lnT>
                      <a:noFill/>
                    </a:lnT>
                    <a:lnB cap="flat">
                      <a:noFill/>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err="1">
                          <a:ln>
                            <a:noFill/>
                          </a:ln>
                          <a:solidFill>
                            <a:srgbClr val="2F5B44"/>
                          </a:solidFill>
                          <a:effectLst/>
                          <a:latin typeface="Arial" pitchFamily="34" charset="0"/>
                          <a:cs typeface="Arial" pitchFamily="34" charset="0"/>
                        </a:rPr>
                        <a:t>сенімді</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және</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дәлелденген</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әдістерді</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қолдана</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отырып</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ең</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білікті</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орындаушылар</a:t>
                      </a:r>
                      <a:r>
                        <a:rPr kumimoji="0" lang="ru-RU" sz="2400" b="0" i="0" u="none" strike="noStrike" cap="none" normalizeH="0" baseline="0" dirty="0">
                          <a:ln>
                            <a:noFill/>
                          </a:ln>
                          <a:solidFill>
                            <a:srgbClr val="2F5B44"/>
                          </a:solidFill>
                          <a:effectLst/>
                          <a:latin typeface="Arial" pitchFamily="34" charset="0"/>
                          <a:cs typeface="Arial" pitchFamily="34" charset="0"/>
                        </a:rPr>
                        <a:t> </a:t>
                      </a:r>
                      <a:r>
                        <a:rPr kumimoji="0" lang="ru-RU" sz="2400" b="0" i="0" u="none" strike="noStrike" cap="none" normalizeH="0" baseline="0" dirty="0" err="1">
                          <a:ln>
                            <a:noFill/>
                          </a:ln>
                          <a:solidFill>
                            <a:srgbClr val="2F5B44"/>
                          </a:solidFill>
                          <a:effectLst/>
                          <a:latin typeface="Arial" pitchFamily="34" charset="0"/>
                          <a:cs typeface="Arial" pitchFamily="34" charset="0"/>
                        </a:rPr>
                        <a:t>орындайды</a:t>
                      </a:r>
                      <a:endParaRPr kumimoji="0" lang="ru-RU" sz="2400" b="0" i="0" u="none" strike="noStrike" cap="none" normalizeH="0" baseline="0" dirty="0">
                        <a:ln>
                          <a:noFill/>
                        </a:ln>
                        <a:solidFill>
                          <a:srgbClr val="2F5B44"/>
                        </a:solidFill>
                        <a:effectLst/>
                        <a:latin typeface="Arial" pitchFamily="34" charset="0"/>
                        <a:cs typeface="Arial" pitchFamily="34" charset="0"/>
                      </a:endParaRPr>
                    </a:p>
                  </a:txBody>
                  <a:tcPr marL="91450" marR="91450" marT="45724" marB="45724"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736909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525"/>
          <p:cNvGraphicFramePr>
            <a:graphicFrameLocks/>
          </p:cNvGraphicFramePr>
          <p:nvPr>
            <p:extLst>
              <p:ext uri="{D42A27DB-BD31-4B8C-83A1-F6EECF244321}">
                <p14:modId xmlns:p14="http://schemas.microsoft.com/office/powerpoint/2010/main" val="825402987"/>
              </p:ext>
            </p:extLst>
          </p:nvPr>
        </p:nvGraphicFramePr>
        <p:xfrm>
          <a:off x="285750" y="357188"/>
          <a:ext cx="8362950" cy="1557338"/>
        </p:xfrm>
        <a:graphic>
          <a:graphicData uri="http://schemas.openxmlformats.org/drawingml/2006/table">
            <a:tbl>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tblGrid>
              <a:tr h="490538">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600" b="1" i="0" u="none" strike="noStrike" cap="none" normalizeH="0" baseline="0" dirty="0">
                          <a:ln>
                            <a:noFill/>
                          </a:ln>
                          <a:solidFill>
                            <a:schemeClr val="tx1"/>
                          </a:solidFill>
                          <a:effectLst/>
                          <a:latin typeface="Times New Roman" pitchFamily="18" charset="0"/>
                          <a:cs typeface="Times New Roman" pitchFamily="18" charset="0"/>
                        </a:rPr>
                        <a:t>Химиялық анализ әдістері</a:t>
                      </a:r>
                      <a:endParaRPr kumimoji="0" lang="ru-RU" altLang="ko-KR" sz="16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cap="flat">
                      <a:noFill/>
                    </a:lnL>
                    <a:lnR cap="flat">
                      <a:noFill/>
                    </a:lnR>
                    <a:lnT cap="flat">
                      <a:noFill/>
                    </a:lnT>
                    <a:lnB>
                      <a:noFill/>
                    </a:lnB>
                    <a:lnTlToBr>
                      <a:noFill/>
                    </a:lnTlToBr>
                    <a:lnBlToTr>
                      <a:noFill/>
                    </a:lnBlToTr>
                    <a:no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806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600" b="0" i="0" u="none" strike="noStrike" cap="none" normalizeH="0" baseline="0" dirty="0">
                          <a:ln>
                            <a:noFill/>
                          </a:ln>
                          <a:solidFill>
                            <a:schemeClr val="tx1"/>
                          </a:solidFill>
                          <a:effectLst/>
                          <a:latin typeface="Times New Roman" pitchFamily="18" charset="0"/>
                          <a:cs typeface="Times New Roman" pitchFamily="18" charset="0"/>
                        </a:rPr>
                        <a:t>                     Химиялық     (классикалық)</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ko-KR" sz="1600" b="0" i="0" u="none" strike="noStrike" cap="none" normalizeH="0" baseline="0" dirty="0">
                          <a:ln>
                            <a:noFill/>
                          </a:ln>
                          <a:solidFill>
                            <a:schemeClr val="tx1"/>
                          </a:solidFill>
                          <a:effectLst/>
                          <a:latin typeface="Times New Roman" pitchFamily="18" charset="0"/>
                          <a:cs typeface="Times New Roman" pitchFamily="18" charset="0"/>
                        </a:rPr>
                        <a:t>     </a:t>
                      </a:r>
                      <a:r>
                        <a:rPr kumimoji="0" lang="kk-KZ" altLang="ko-KR" sz="1600" b="0" i="0" u="none" strike="noStrike" cap="none" normalizeH="0" baseline="0" dirty="0">
                          <a:ln>
                            <a:noFill/>
                          </a:ln>
                          <a:solidFill>
                            <a:schemeClr val="tx1"/>
                          </a:solidFill>
                          <a:effectLst/>
                          <a:latin typeface="Times New Roman" pitchFamily="18" charset="0"/>
                          <a:cs typeface="Times New Roman" pitchFamily="18" charset="0"/>
                        </a:rPr>
                        <a:t>Инструменталды(аспаптық)</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600" b="0" i="0" u="none" strike="noStrike" cap="none" normalizeH="0" baseline="0" dirty="0">
                          <a:ln>
                            <a:noFill/>
                          </a:ln>
                          <a:solidFill>
                            <a:schemeClr val="tx1"/>
                          </a:solidFill>
                          <a:effectLst/>
                          <a:latin typeface="Times New Roman" pitchFamily="18" charset="0"/>
                          <a:ea typeface="굴림" charset="-127"/>
                          <a:cs typeface="Times New Roman" pitchFamily="18" charset="0"/>
                        </a:rPr>
                        <a:t>(физикалық және физика-химиялық)</a:t>
                      </a:r>
                      <a:endParaRPr kumimoji="0" lang="en-US" altLang="ko-KR" sz="16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600" b="0" i="0" u="none" strike="noStrike" cap="none" normalizeH="0" baseline="0" dirty="0">
                          <a:ln>
                            <a:noFill/>
                          </a:ln>
                          <a:solidFill>
                            <a:schemeClr val="tx1"/>
                          </a:solidFill>
                          <a:effectLst/>
                          <a:latin typeface="Times New Roman" pitchFamily="18" charset="0"/>
                          <a:cs typeface="Times New Roman" pitchFamily="18" charset="0"/>
                        </a:rPr>
                        <a:t>биологиялық</a:t>
                      </a:r>
                      <a:endParaRPr kumimoji="0" lang="en-US" altLang="ko-KR" sz="16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cxnSp>
        <p:nvCxnSpPr>
          <p:cNvPr id="4" name="Прямая со стрелкой 3"/>
          <p:cNvCxnSpPr/>
          <p:nvPr/>
        </p:nvCxnSpPr>
        <p:spPr>
          <a:xfrm rot="10800000" flipV="1">
            <a:off x="2286000" y="571500"/>
            <a:ext cx="928688" cy="2857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Прямая со стрелкой 5"/>
          <p:cNvCxnSpPr/>
          <p:nvPr/>
        </p:nvCxnSpPr>
        <p:spPr>
          <a:xfrm>
            <a:off x="5572125" y="642938"/>
            <a:ext cx="642938" cy="21431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Прямая со стрелкой 7"/>
          <p:cNvCxnSpPr/>
          <p:nvPr/>
        </p:nvCxnSpPr>
        <p:spPr>
          <a:xfrm rot="5400000">
            <a:off x="4071144" y="927894"/>
            <a:ext cx="5715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226" name="Rectangle 11"/>
          <p:cNvSpPr>
            <a:spLocks noChangeArrowheads="1"/>
          </p:cNvSpPr>
          <p:nvPr/>
        </p:nvSpPr>
        <p:spPr bwMode="auto">
          <a:xfrm>
            <a:off x="0" y="6308725"/>
            <a:ext cx="9144000" cy="492125"/>
          </a:xfrm>
          <a:prstGeom prst="rect">
            <a:avLst/>
          </a:prstGeom>
          <a:noFill/>
          <a:ln w="9525">
            <a:noFill/>
            <a:miter lim="800000"/>
            <a:headEnd/>
            <a:tailEnd/>
          </a:ln>
        </p:spPr>
        <p:txBody>
          <a:bodyPr>
            <a:spAutoFit/>
          </a:bodyPr>
          <a:lstStyle/>
          <a:p>
            <a:pPr algn="ctr"/>
            <a:r>
              <a:rPr lang="kk-KZ" altLang="ko-KR" sz="1200">
                <a:latin typeface="Times New Roman" pitchFamily="18" charset="0"/>
                <a:cs typeface="Times New Roman" pitchFamily="18" charset="0"/>
              </a:rPr>
              <a:t>х.ғ.к. Аргимбаева А.М.</a:t>
            </a:r>
          </a:p>
          <a:p>
            <a:pPr algn="ctr"/>
            <a:r>
              <a:rPr lang="en-US" altLang="ko-KR" sz="1400">
                <a:latin typeface="Times New Roman" pitchFamily="18" charset="0"/>
                <a:ea typeface="굴림" charset="-127"/>
                <a:cs typeface="Times New Roman" pitchFamily="18" charset="0"/>
              </a:rPr>
              <a:t>©</a:t>
            </a:r>
            <a:r>
              <a:rPr lang="en-US" altLang="ko-KR" sz="1200">
                <a:latin typeface="Times New Roman" pitchFamily="18" charset="0"/>
                <a:ea typeface="굴림" charset="-127"/>
                <a:cs typeface="Times New Roman" pitchFamily="18" charset="0"/>
              </a:rPr>
              <a:t> </a:t>
            </a:r>
            <a:r>
              <a:rPr lang="kk-KZ" altLang="ko-KR" sz="1200">
                <a:latin typeface="Times New Roman" pitchFamily="18" charset="0"/>
                <a:cs typeface="Times New Roman" pitchFamily="18" charset="0"/>
              </a:rPr>
              <a:t>әл-Фараби атындағы Қазақ Ұлттық Университеті, </a:t>
            </a:r>
            <a:r>
              <a:rPr lang="kk-KZ" sz="1200">
                <a:latin typeface="Times New Roman" pitchFamily="18" charset="0"/>
                <a:cs typeface="Times New Roman" pitchFamily="18" charset="0"/>
              </a:rPr>
              <a:t>аналитикалық, коллоидтық химия және сирек элементтер технология кафедрасы</a:t>
            </a:r>
            <a:endParaRPr lang="ru-RU" sz="1200">
              <a:latin typeface="Times New Roman" pitchFamily="18" charset="0"/>
              <a:cs typeface="Times New Roman" pitchFamily="18" charset="0"/>
            </a:endParaRPr>
          </a:p>
        </p:txBody>
      </p:sp>
      <p:sp>
        <p:nvSpPr>
          <p:cNvPr id="3" name="Прямоугольник 2"/>
          <p:cNvSpPr/>
          <p:nvPr/>
        </p:nvSpPr>
        <p:spPr>
          <a:xfrm>
            <a:off x="7479" y="2057217"/>
            <a:ext cx="8928992" cy="4427366"/>
          </a:xfrm>
          <a:prstGeom prst="rect">
            <a:avLst/>
          </a:prstGeom>
        </p:spPr>
        <p:txBody>
          <a:bodyPr wrap="square">
            <a:spAutoFit/>
          </a:bodyPr>
          <a:lstStyle/>
          <a:p>
            <a:pPr indent="252095" algn="just">
              <a:lnSpc>
                <a:spcPct val="115000"/>
              </a:lnSpc>
              <a:spcAft>
                <a:spcPts val="0"/>
              </a:spcAft>
            </a:pPr>
            <a:r>
              <a:rPr lang="kk-KZ" b="1" dirty="0">
                <a:latin typeface="Times New Roman" panose="02020603050405020304" pitchFamily="18" charset="0"/>
                <a:ea typeface="Calibri" panose="020F0502020204030204" pitchFamily="34" charset="0"/>
                <a:cs typeface="Times New Roman" panose="02020603050405020304" pitchFamily="18" charset="0"/>
              </a:rPr>
              <a:t>Химиялық әдістер </a:t>
            </a:r>
            <a:r>
              <a:rPr lang="kk-KZ" dirty="0">
                <a:latin typeface="Times New Roman" panose="02020603050405020304" pitchFamily="18" charset="0"/>
                <a:ea typeface="Calibri" panose="020F0502020204030204" pitchFamily="34" charset="0"/>
                <a:cs typeface="Times New Roman" panose="02020603050405020304" pitchFamily="18" charset="0"/>
              </a:rPr>
              <a:t>– химиялық реакцияларға негізделген, анализдің эффектісін визуальды түрде көзбен көріп байқауға болады.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b="1" dirty="0">
                <a:latin typeface="Times New Roman" panose="02020603050405020304" pitchFamily="18" charset="0"/>
                <a:ea typeface="Calibri" panose="020F0502020204030204" pitchFamily="34" charset="0"/>
                <a:cs typeface="Times New Roman" panose="02020603050405020304" pitchFamily="18" charset="0"/>
              </a:rPr>
              <a:t>Физикалық әдістер</a:t>
            </a:r>
            <a:r>
              <a:rPr lang="kk-KZ" dirty="0">
                <a:latin typeface="Times New Roman" panose="02020603050405020304" pitchFamily="18" charset="0"/>
                <a:ea typeface="Calibri" panose="020F0502020204030204" pitchFamily="34" charset="0"/>
                <a:cs typeface="Times New Roman" panose="02020603050405020304" pitchFamily="18" charset="0"/>
              </a:rPr>
              <a:t> – заттардың физикалық қасиеттерін өлшеуге негізделген, бұл әдісте химиялық реакциялар қолданылмайды. Мысалы: поляризациялану кеңістігінің ауысуы, жарық сәулесінің ерітінде сынуы, заттардың оптикалық спектрлері.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b="1" dirty="0">
                <a:latin typeface="Times New Roman" panose="02020603050405020304" pitchFamily="18" charset="0"/>
                <a:ea typeface="Calibri" panose="020F0502020204030204" pitchFamily="34" charset="0"/>
                <a:cs typeface="Times New Roman" panose="02020603050405020304" pitchFamily="18" charset="0"/>
              </a:rPr>
              <a:t>Физика-химиялық әдістер</a:t>
            </a:r>
            <a:r>
              <a:rPr lang="kk-KZ" dirty="0">
                <a:latin typeface="Times New Roman" panose="02020603050405020304" pitchFamily="18" charset="0"/>
                <a:ea typeface="Calibri" panose="020F0502020204030204" pitchFamily="34" charset="0"/>
                <a:cs typeface="Times New Roman" panose="02020603050405020304" pitchFamily="18" charset="0"/>
              </a:rPr>
              <a:t> – химиялық немесе электрохимиялық реакциялардың жүруі барысында заттардың физикалық қасиеттерінің өзгеруін байқауға негізделген әдістер.</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Физикалық және физика-химиялық әдістерді біріктіріп, құралдық (интрументальды) әдістер деп атайды, өйткені оларды жүзеге асыру үшін міндетті түрде әртүрлі құрылғылар мен қондырғылар қолданылады.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r>
              <a:rPr lang="kk-KZ" b="1" dirty="0">
                <a:latin typeface="Times New Roman" panose="02020603050405020304" pitchFamily="18" charset="0"/>
                <a:ea typeface="Calibri" panose="020F0502020204030204" pitchFamily="34" charset="0"/>
              </a:rPr>
              <a:t>      Биологиялық әдістер </a:t>
            </a:r>
            <a:r>
              <a:rPr lang="kk-KZ" dirty="0">
                <a:latin typeface="Times New Roman" panose="02020603050405020304" pitchFamily="18" charset="0"/>
                <a:ea typeface="Calibri" panose="020F0502020204030204" pitchFamily="34" charset="0"/>
              </a:rPr>
              <a:t>– әртүрлі объектілердің биологиялық активтілігін зерттеуге негізделген және химиялық реагенттердің биологиялық объектілерге әсерін зерттеуге негізделген әдістер.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0"/>
          <p:cNvSpPr>
            <a:spLocks noChangeArrowheads="1"/>
          </p:cNvSpPr>
          <p:nvPr/>
        </p:nvSpPr>
        <p:spPr bwMode="auto">
          <a:xfrm>
            <a:off x="30732" y="116632"/>
            <a:ext cx="9005763" cy="4524315"/>
          </a:xfrm>
          <a:prstGeom prst="rect">
            <a:avLst/>
          </a:prstGeom>
          <a:noFill/>
          <a:ln w="9525">
            <a:noFill/>
            <a:miter lim="800000"/>
            <a:headEnd/>
            <a:tailEnd/>
          </a:ln>
        </p:spPr>
        <p:txBody>
          <a:bodyPr wrap="square">
            <a:spAutoFit/>
          </a:bodyPr>
          <a:lstStyle/>
          <a:p>
            <a:pPr algn="just">
              <a:tabLst>
                <a:tab pos="228600" algn="l"/>
              </a:tabLst>
            </a:pPr>
            <a:r>
              <a:rPr lang="kk-KZ" altLang="ko-KR" i="1" u="sng" dirty="0">
                <a:latin typeface="Times New Roman" panose="02020603050405020304" pitchFamily="18" charset="0"/>
                <a:ea typeface="Kz Times New Roman"/>
                <a:cs typeface="Times New Roman" panose="02020603050405020304" pitchFamily="18" charset="0"/>
              </a:rPr>
              <a:t>Аналитикалық реакциялар</a:t>
            </a:r>
            <a:r>
              <a:rPr lang="kk-KZ" altLang="ko-KR" dirty="0">
                <a:latin typeface="Times New Roman" panose="02020603050405020304" pitchFamily="18" charset="0"/>
                <a:ea typeface="Kz Times New Roman"/>
                <a:cs typeface="Times New Roman" panose="02020603050405020304" pitchFamily="18" charset="0"/>
              </a:rPr>
              <a:t> – бұл аналитикалық реагенттің әсерінен сыртқы эффектпен жүретін химиялық реакциялар.</a:t>
            </a: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Аналитикалық реакциялар </a:t>
            </a:r>
            <a:r>
              <a:rPr lang="kk-KZ" b="1" dirty="0">
                <a:latin typeface="Times New Roman" panose="02020603050405020304" pitchFamily="18" charset="0"/>
                <a:ea typeface="Calibri" panose="020F0502020204030204" pitchFamily="34" charset="0"/>
                <a:cs typeface="Times New Roman" panose="02020603050405020304" pitchFamily="18" charset="0"/>
              </a:rPr>
              <a:t>«құрғақ» және «ылғал» </a:t>
            </a:r>
            <a:r>
              <a:rPr lang="kk-KZ" dirty="0">
                <a:latin typeface="Times New Roman" panose="02020603050405020304" pitchFamily="18" charset="0"/>
                <a:ea typeface="Calibri" panose="020F0502020204030204" pitchFamily="34" charset="0"/>
                <a:cs typeface="Times New Roman" panose="02020603050405020304" pitchFamily="18" charset="0"/>
              </a:rPr>
              <a:t>жолмен орындалады. </a:t>
            </a:r>
          </a:p>
          <a:p>
            <a:pPr algn="just">
              <a:tabLst>
                <a:tab pos="2286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«Құрғақ» реакциялар қосымша роль атқарады және алдын-ала жүргізілетін зерттеулерде, сонымен қатар «ылғал» реакция жүргізу мүмкін болмайтын жағдайларда жасалады. МЫсалы, тұздар жалынды белгілі бір түске бояйды: натрий тұздары – ашық сары түске, </a:t>
            </a:r>
            <a:r>
              <a:rPr lang="ru-RU" dirty="0">
                <a:latin typeface="Times New Roman" panose="02020603050405020304" pitchFamily="18" charset="0"/>
                <a:cs typeface="Times New Roman" panose="02020603050405020304" pitchFamily="18" charset="0"/>
              </a:rPr>
              <a:t>калий </a:t>
            </a:r>
            <a:r>
              <a:rPr lang="ru-RU" dirty="0" err="1">
                <a:latin typeface="Times New Roman" panose="02020603050405020304" pitchFamily="18" charset="0"/>
                <a:cs typeface="Times New Roman" panose="02020603050405020304" pitchFamily="18" charset="0"/>
              </a:rPr>
              <a:t>тұздары</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күлгін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түске</a:t>
            </a:r>
            <a:r>
              <a:rPr lang="ru-RU" dirty="0">
                <a:latin typeface="Times New Roman" panose="02020603050405020304" pitchFamily="18" charset="0"/>
                <a:cs typeface="Times New Roman" panose="02020603050405020304" pitchFamily="18" charset="0"/>
              </a:rPr>
              <a:t>, барий </a:t>
            </a:r>
            <a:r>
              <a:rPr lang="ru-RU" dirty="0" err="1">
                <a:latin typeface="Times New Roman" panose="02020603050405020304" pitchFamily="18" charset="0"/>
                <a:cs typeface="Times New Roman" panose="02020603050405020304" pitchFamily="18" charset="0"/>
              </a:rPr>
              <a:t>тұздары</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жасыл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түске</a:t>
            </a:r>
            <a:r>
              <a:rPr lang="ru-RU" dirty="0">
                <a:latin typeface="Times New Roman" panose="02020603050405020304" pitchFamily="18" charset="0"/>
                <a:cs typeface="Times New Roman" panose="02020603050405020304" pitchFamily="18" charset="0"/>
              </a:rPr>
              <a:t>. </a:t>
            </a:r>
            <a:endParaRPr lang="kk-KZ"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228600" algn="l"/>
              </a:tabLst>
            </a:pPr>
            <a:r>
              <a:rPr lang="kk-KZ" dirty="0">
                <a:latin typeface="Times New Roman" panose="02020603050405020304" pitchFamily="18" charset="0"/>
                <a:ea typeface="Calibri" panose="020F0502020204030204" pitchFamily="34" charset="0"/>
                <a:cs typeface="Times New Roman" panose="02020603050405020304" pitchFamily="18" charset="0"/>
              </a:rPr>
              <a:t>Көбіне көп «ылғал» реакциялар қолданылады. Оларды жүзеге асыру үшін алдымен затты ерітеді. Еріткіш ретінде әдетте су, кейде қышқылдар мен сілті қолданады.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tabLst>
                <a:tab pos="228600" algn="l"/>
              </a:tabLst>
            </a:pPr>
            <a:endParaRPr lang="kk-KZ" altLang="ko-KR" dirty="0">
              <a:latin typeface="Times New Roman" panose="02020603050405020304" pitchFamily="18" charset="0"/>
              <a:ea typeface="Kz Times New Roman"/>
              <a:cs typeface="Times New Roman" panose="02020603050405020304" pitchFamily="18" charset="0"/>
            </a:endParaRPr>
          </a:p>
        </p:txBody>
      </p:sp>
      <p:graphicFrame>
        <p:nvGraphicFramePr>
          <p:cNvPr id="3" name="Group 28"/>
          <p:cNvGraphicFramePr>
            <a:graphicFrameLocks/>
          </p:cNvGraphicFramePr>
          <p:nvPr>
            <p:extLst>
              <p:ext uri="{D42A27DB-BD31-4B8C-83A1-F6EECF244321}">
                <p14:modId xmlns:p14="http://schemas.microsoft.com/office/powerpoint/2010/main" val="3019450634"/>
              </p:ext>
            </p:extLst>
          </p:nvPr>
        </p:nvGraphicFramePr>
        <p:xfrm>
          <a:off x="231389" y="908720"/>
          <a:ext cx="8604448" cy="1223964"/>
        </p:xfrm>
        <a:graphic>
          <a:graphicData uri="http://schemas.openxmlformats.org/drawingml/2006/table">
            <a:tbl>
              <a:tblPr/>
              <a:tblGrid>
                <a:gridCol w="2653038">
                  <a:extLst>
                    <a:ext uri="{9D8B030D-6E8A-4147-A177-3AD203B41FA5}">
                      <a16:colId xmlns:a16="http://schemas.microsoft.com/office/drawing/2014/main" val="20000"/>
                    </a:ext>
                  </a:extLst>
                </a:gridCol>
                <a:gridCol w="1986791">
                  <a:extLst>
                    <a:ext uri="{9D8B030D-6E8A-4147-A177-3AD203B41FA5}">
                      <a16:colId xmlns:a16="http://schemas.microsoft.com/office/drawing/2014/main" val="20001"/>
                    </a:ext>
                  </a:extLst>
                </a:gridCol>
                <a:gridCol w="3964619">
                  <a:extLst>
                    <a:ext uri="{9D8B030D-6E8A-4147-A177-3AD203B41FA5}">
                      <a16:colId xmlns:a16="http://schemas.microsoft.com/office/drawing/2014/main" val="20002"/>
                    </a:ext>
                  </a:extLst>
                </a:gridCol>
              </a:tblGrid>
              <a:tr h="3063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err="1">
                          <a:ln>
                            <a:noFill/>
                          </a:ln>
                          <a:solidFill>
                            <a:schemeClr val="tx1"/>
                          </a:solidFill>
                          <a:effectLst/>
                          <a:latin typeface="Times Kaz" pitchFamily="34" charset="0"/>
                          <a:cs typeface="Times New Roman" pitchFamily="18" charset="0"/>
                        </a:rPr>
                        <a:t>Анықталатын </a:t>
                      </a:r>
                      <a:r>
                        <a:rPr kumimoji="0" lang="ru-RU" sz="1100" b="1" i="0" u="none" strike="noStrike" cap="none" normalizeH="0" baseline="0" dirty="0">
                          <a:ln>
                            <a:noFill/>
                          </a:ln>
                          <a:solidFill>
                            <a:schemeClr val="tx1"/>
                          </a:solidFill>
                          <a:effectLst/>
                          <a:latin typeface="Times Kaz" pitchFamily="34" charset="0"/>
                          <a:cs typeface="Times New Roman" pitchFamily="18" charset="0"/>
                        </a:rPr>
                        <a:t>ион</a:t>
                      </a:r>
                      <a:endParaRPr kumimoji="0" lang="ru-RU" sz="22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100" b="1" i="0" u="none" strike="noStrike" cap="none" normalizeH="0" baseline="0">
                          <a:ln>
                            <a:noFill/>
                          </a:ln>
                          <a:solidFill>
                            <a:schemeClr val="tx1"/>
                          </a:solidFill>
                          <a:effectLst/>
                          <a:latin typeface="Times Kaz" pitchFamily="34" charset="0"/>
                          <a:cs typeface="Times New Roman" pitchFamily="18" charset="0"/>
                        </a:rPr>
                        <a:t>Реагент</a:t>
                      </a:r>
                      <a:endParaRPr kumimoji="0" lang="en-US" altLang="ko-KR" sz="1800" b="0" i="0" u="none" strike="noStrike" cap="none" normalizeH="0" baseline="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100" b="1" i="0" u="none" strike="noStrike" cap="none" normalizeH="0" baseline="0">
                          <a:ln>
                            <a:noFill/>
                          </a:ln>
                          <a:solidFill>
                            <a:schemeClr val="tx1"/>
                          </a:solidFill>
                          <a:effectLst/>
                          <a:latin typeface="Times Kaz" pitchFamily="34" charset="0"/>
                          <a:cs typeface="Times New Roman" pitchFamily="18" charset="0"/>
                        </a:rPr>
                        <a:t>Аналитикалық сигнал</a:t>
                      </a:r>
                      <a:endParaRPr kumimoji="0" lang="en-US" altLang="ko-KR" sz="1800" b="0" i="0" u="none" strike="noStrike" cap="none" normalizeH="0" baseline="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6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1" u="none" strike="noStrike" cap="none" normalizeH="0" baseline="0" dirty="0">
                          <a:ln>
                            <a:noFill/>
                          </a:ln>
                          <a:solidFill>
                            <a:schemeClr val="tx1"/>
                          </a:solidFill>
                          <a:effectLst/>
                          <a:latin typeface="Times New Roman" pitchFamily="18" charset="0"/>
                          <a:cs typeface="Times New Roman" pitchFamily="18" charset="0"/>
                        </a:rPr>
                        <a:t>Ba </a:t>
                      </a:r>
                      <a:r>
                        <a:rPr kumimoji="0" lang="en-US" sz="1100" b="1" i="1" u="none" strike="noStrike" cap="none" normalizeH="0" baseline="30000" dirty="0">
                          <a:ln>
                            <a:noFill/>
                          </a:ln>
                          <a:solidFill>
                            <a:schemeClr val="tx1"/>
                          </a:solidFill>
                          <a:effectLst/>
                          <a:latin typeface="Times New Roman" pitchFamily="18" charset="0"/>
                          <a:cs typeface="Times New Roman" pitchFamily="18" charset="0"/>
                        </a:rPr>
                        <a:t>2+</a:t>
                      </a:r>
                      <a:endParaRPr kumimoji="0" lang="en-US"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a:ln>
                            <a:noFill/>
                          </a:ln>
                          <a:solidFill>
                            <a:schemeClr val="tx1"/>
                          </a:solidFill>
                          <a:effectLst/>
                          <a:latin typeface="Times Kaz" pitchFamily="34" charset="0"/>
                          <a:ea typeface="굴림" charset="-127"/>
                          <a:cs typeface="Times New Roman" pitchFamily="18" charset="0"/>
                        </a:rPr>
                        <a:t>+ SO</a:t>
                      </a:r>
                      <a:r>
                        <a:rPr kumimoji="0" lang="en-US" altLang="ko-KR" sz="1100" b="0" i="0" u="none" strike="noStrike" cap="none" normalizeH="0" baseline="-30000">
                          <a:ln>
                            <a:noFill/>
                          </a:ln>
                          <a:solidFill>
                            <a:schemeClr val="tx1"/>
                          </a:solidFill>
                          <a:effectLst/>
                          <a:latin typeface="Times Kaz" pitchFamily="34" charset="0"/>
                          <a:ea typeface="굴림" charset="-127"/>
                          <a:cs typeface="Times New Roman" pitchFamily="18" charset="0"/>
                        </a:rPr>
                        <a:t>4</a:t>
                      </a:r>
                      <a:r>
                        <a:rPr kumimoji="0" lang="en-US" altLang="ko-KR" sz="1100" b="0" i="0" u="none" strike="noStrike" cap="none" normalizeH="0" baseline="0">
                          <a:ln>
                            <a:noFill/>
                          </a:ln>
                          <a:solidFill>
                            <a:schemeClr val="tx1"/>
                          </a:solidFill>
                          <a:effectLst/>
                          <a:latin typeface="Times Kaz" pitchFamily="34" charset="0"/>
                          <a:ea typeface="굴림" charset="-127"/>
                          <a:cs typeface="Times New Roman" pitchFamily="18" charset="0"/>
                        </a:rPr>
                        <a:t> </a:t>
                      </a:r>
                      <a:r>
                        <a:rPr kumimoji="0" lang="en-US" altLang="ko-KR" sz="1100" b="0" i="0" u="none" strike="noStrike" cap="none" normalizeH="0" baseline="30000">
                          <a:ln>
                            <a:noFill/>
                          </a:ln>
                          <a:solidFill>
                            <a:schemeClr val="tx1"/>
                          </a:solidFill>
                          <a:effectLst/>
                          <a:latin typeface="Times Kaz" pitchFamily="34" charset="0"/>
                          <a:ea typeface="굴림" charset="-127"/>
                          <a:cs typeface="Times New Roman" pitchFamily="18" charset="0"/>
                        </a:rPr>
                        <a:t>2-</a:t>
                      </a:r>
                      <a:r>
                        <a:rPr kumimoji="0" lang="en-US" altLang="ko-KR" sz="1100" b="0" i="0" u="none" strike="noStrike" cap="none" normalizeH="0" baseline="0">
                          <a:ln>
                            <a:noFill/>
                          </a:ln>
                          <a:solidFill>
                            <a:schemeClr val="tx1"/>
                          </a:solidFill>
                          <a:effectLst/>
                          <a:latin typeface="Times Kaz" pitchFamily="34" charset="0"/>
                          <a:ea typeface="굴림" charset="-127"/>
                          <a:cs typeface="Times New Roman" pitchFamily="18" charset="0"/>
                        </a:rPr>
                        <a:t> </a:t>
                      </a:r>
                      <a:r>
                        <a:rPr kumimoji="0" lang="en-US" altLang="ko-KR" sz="1100" b="0" i="0" u="none" strike="noStrike" cap="none" normalizeH="0" baseline="0">
                          <a:ln>
                            <a:noFill/>
                          </a:ln>
                          <a:solidFill>
                            <a:schemeClr val="tx1"/>
                          </a:solidFill>
                          <a:effectLst/>
                          <a:latin typeface="Arial" pitchFamily="34" charset="0"/>
                          <a:ea typeface="굴림" charset="-127"/>
                          <a:cs typeface="Arial" pitchFamily="34" charset="0"/>
                        </a:rPr>
                        <a:t>→</a:t>
                      </a:r>
                      <a:endParaRPr kumimoji="0" lang="en-US" altLang="ko-KR" sz="1800" b="0" i="0" u="none" strike="noStrike" cap="none" normalizeH="0" baseline="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BaSO</a:t>
                      </a:r>
                      <a:r>
                        <a:rPr kumimoji="0" lang="en-US" altLang="ko-KR" sz="1100" b="0" i="0" u="none" strike="noStrike" cap="none" normalizeH="0" baseline="-30000" dirty="0">
                          <a:ln>
                            <a:noFill/>
                          </a:ln>
                          <a:solidFill>
                            <a:schemeClr val="tx1"/>
                          </a:solidFill>
                          <a:effectLst/>
                          <a:latin typeface="Times Kaz" pitchFamily="34" charset="0"/>
                          <a:ea typeface="굴림" charset="-127"/>
                          <a:cs typeface="Times New Roman" pitchFamily="18" charset="0"/>
                        </a:rPr>
                        <a:t>4</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a:t>
                      </a:r>
                      <a:r>
                        <a:rPr kumimoji="0" lang="en-US" altLang="ko-KR" sz="1100" b="0" i="0" u="none" strike="noStrike" cap="none" normalizeH="0" baseline="0" dirty="0">
                          <a:ln>
                            <a:noFill/>
                          </a:ln>
                          <a:solidFill>
                            <a:schemeClr val="tx1"/>
                          </a:solidFill>
                          <a:effectLst/>
                          <a:latin typeface="Arial" pitchFamily="34" charset="0"/>
                          <a:ea typeface="굴림" charset="-127"/>
                          <a:cs typeface="Arial" pitchFamily="34" charset="0"/>
                        </a:rPr>
                        <a:t>↓</a:t>
                      </a:r>
                      <a:r>
                        <a:rPr kumimoji="0" lang="kk-KZ"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ақ түнба</a:t>
                      </a:r>
                      <a:endParaRPr kumimoji="0" lang="en-US" altLang="ko-KR" sz="1800" b="0" i="0" u="none" strike="noStrike" cap="none" normalizeH="0" baseline="0" dirty="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1" u="none" strike="noStrike" cap="none" normalizeH="0" baseline="0" dirty="0">
                          <a:ln>
                            <a:noFill/>
                          </a:ln>
                          <a:solidFill>
                            <a:schemeClr val="tx1"/>
                          </a:solidFill>
                          <a:effectLst/>
                          <a:latin typeface="Times New Roman" pitchFamily="18" charset="0"/>
                          <a:cs typeface="Times New Roman" pitchFamily="18" charset="0"/>
                        </a:rPr>
                        <a:t>Fe</a:t>
                      </a:r>
                      <a:r>
                        <a:rPr kumimoji="0" lang="en-US" sz="1100" b="1" i="1" u="none" strike="noStrike" cap="none" normalizeH="0" baseline="30000" dirty="0">
                          <a:ln>
                            <a:noFill/>
                          </a:ln>
                          <a:solidFill>
                            <a:schemeClr val="tx1"/>
                          </a:solidFill>
                          <a:effectLst/>
                          <a:latin typeface="Times New Roman" pitchFamily="18" charset="0"/>
                          <a:cs typeface="Times New Roman" pitchFamily="18" charset="0"/>
                        </a:rPr>
                        <a:t>3+</a:t>
                      </a:r>
                      <a:endParaRPr kumimoji="0" lang="en-US"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a:t>
                      </a:r>
                      <a:r>
                        <a:rPr kumimoji="0" lang="ru-RU"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3</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CNS - </a:t>
                      </a:r>
                      <a:r>
                        <a:rPr kumimoji="0" lang="en-US" altLang="ko-KR" sz="1100" b="0" i="0" u="none" strike="noStrike" cap="none" normalizeH="0" baseline="0" dirty="0">
                          <a:ln>
                            <a:noFill/>
                          </a:ln>
                          <a:solidFill>
                            <a:schemeClr val="tx1"/>
                          </a:solidFill>
                          <a:effectLst/>
                          <a:latin typeface="Arial" pitchFamily="34" charset="0"/>
                          <a:ea typeface="굴림" charset="-127"/>
                          <a:cs typeface="Arial" pitchFamily="34" charset="0"/>
                        </a:rPr>
                        <a:t>→</a:t>
                      </a:r>
                      <a:endParaRPr kumimoji="0" lang="en-US" altLang="ko-KR" sz="1800" b="0" i="0" u="none" strike="noStrike" cap="none" normalizeH="0" baseline="0" dirty="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Fe(CNS)</a:t>
                      </a:r>
                      <a:r>
                        <a:rPr kumimoji="0" lang="en-US" altLang="ko-KR" sz="1100" b="0" i="0" u="none" strike="noStrike" cap="none" normalizeH="0" baseline="-30000" dirty="0">
                          <a:ln>
                            <a:noFill/>
                          </a:ln>
                          <a:solidFill>
                            <a:schemeClr val="tx1"/>
                          </a:solidFill>
                          <a:effectLst/>
                          <a:latin typeface="Times Kaz" pitchFamily="34" charset="0"/>
                          <a:ea typeface="굴림" charset="-127"/>
                          <a:cs typeface="Times New Roman" pitchFamily="18" charset="0"/>
                        </a:rPr>
                        <a:t>3</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a:t>
                      </a:r>
                      <a:r>
                        <a:rPr kumimoji="0" lang="kk-KZ"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қан қызыл</a:t>
                      </a:r>
                      <a:endParaRPr kumimoji="0" lang="en-US" altLang="ko-KR" sz="1800" b="0" i="0" u="none" strike="noStrike" cap="none" normalizeH="0" baseline="0" dirty="0">
                        <a:ln>
                          <a:noFill/>
                        </a:ln>
                        <a:solidFill>
                          <a:schemeClr val="tx1"/>
                        </a:solidFill>
                        <a:effectLst/>
                        <a:latin typeface="Arial" pitchFamily="34"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6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1" u="none" strike="noStrike" cap="none" normalizeH="0" baseline="0" dirty="0">
                          <a:ln>
                            <a:noFill/>
                          </a:ln>
                          <a:solidFill>
                            <a:schemeClr val="tx1"/>
                          </a:solidFill>
                          <a:effectLst/>
                          <a:latin typeface="Times New Roman" pitchFamily="18" charset="0"/>
                          <a:cs typeface="Times New Roman" pitchFamily="18" charset="0"/>
                        </a:rPr>
                        <a:t>CO</a:t>
                      </a:r>
                      <a:r>
                        <a:rPr kumimoji="0" lang="en-US" sz="1100" b="1" i="1" u="none" strike="noStrike" cap="none" normalizeH="0" baseline="-30000" dirty="0">
                          <a:ln>
                            <a:noFill/>
                          </a:ln>
                          <a:solidFill>
                            <a:schemeClr val="tx1"/>
                          </a:solidFill>
                          <a:effectLst/>
                          <a:latin typeface="Times New Roman" pitchFamily="18" charset="0"/>
                          <a:cs typeface="Times New Roman" pitchFamily="18" charset="0"/>
                        </a:rPr>
                        <a:t>3</a:t>
                      </a:r>
                      <a:r>
                        <a:rPr kumimoji="0" lang="en-US" sz="1100" b="1" i="1" u="none" strike="noStrike" cap="none" normalizeH="0" baseline="0" dirty="0">
                          <a:ln>
                            <a:noFill/>
                          </a:ln>
                          <a:solidFill>
                            <a:schemeClr val="tx1"/>
                          </a:solidFill>
                          <a:effectLst/>
                          <a:latin typeface="Times New Roman" pitchFamily="18" charset="0"/>
                          <a:cs typeface="Times New Roman" pitchFamily="18" charset="0"/>
                        </a:rPr>
                        <a:t> </a:t>
                      </a:r>
                      <a:r>
                        <a:rPr kumimoji="0" lang="en-US" sz="1100" b="1" i="1" u="none" strike="noStrike" cap="none" normalizeH="0" baseline="30000" dirty="0">
                          <a:ln>
                            <a:noFill/>
                          </a:ln>
                          <a:solidFill>
                            <a:schemeClr val="tx1"/>
                          </a:solidFill>
                          <a:effectLst/>
                          <a:latin typeface="Times New Roman" pitchFamily="18" charset="0"/>
                          <a:cs typeface="Times New Roman" pitchFamily="18" charset="0"/>
                        </a:rPr>
                        <a:t>2-</a:t>
                      </a:r>
                      <a:endParaRPr kumimoji="0" lang="en-US"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+ 2H</a:t>
                      </a:r>
                      <a:r>
                        <a:rPr kumimoji="0" lang="en-US" altLang="ko-KR" sz="1100" b="0" i="0" u="none" strike="noStrike" cap="none" normalizeH="0" baseline="30000" dirty="0">
                          <a:ln>
                            <a:noFill/>
                          </a:ln>
                          <a:solidFill>
                            <a:schemeClr val="tx1"/>
                          </a:solidFill>
                          <a:effectLst/>
                          <a:latin typeface="Times Kaz" pitchFamily="34" charset="0"/>
                          <a:ea typeface="굴림" charset="-127"/>
                          <a:cs typeface="Times New Roman" pitchFamily="18" charset="0"/>
                        </a:rPr>
                        <a:t>+</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a:t>
                      </a:r>
                      <a:r>
                        <a:rPr kumimoji="0" lang="en-US" altLang="ko-KR" sz="1100" b="0" i="0" u="none" strike="noStrike" cap="none" normalizeH="0" baseline="0" dirty="0">
                          <a:ln>
                            <a:noFill/>
                          </a:ln>
                          <a:solidFill>
                            <a:schemeClr val="tx1"/>
                          </a:solidFill>
                          <a:effectLst/>
                          <a:latin typeface="Arial" pitchFamily="34" charset="0"/>
                          <a:ea typeface="굴림" charset="-127"/>
                          <a:cs typeface="Arial" pitchFamily="34" charset="0"/>
                        </a:rPr>
                        <a:t>→</a:t>
                      </a:r>
                      <a:endParaRPr kumimoji="0" lang="en-US" altLang="ko-KR" sz="1800" b="0" i="0" u="none" strike="noStrike" cap="none" normalizeH="0" baseline="0" dirty="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H</a:t>
                      </a:r>
                      <a:r>
                        <a:rPr kumimoji="0" lang="en-US" altLang="ko-KR" sz="1100" b="0" i="0" u="none" strike="noStrike" cap="none" normalizeH="0" baseline="-30000" dirty="0">
                          <a:ln>
                            <a:noFill/>
                          </a:ln>
                          <a:solidFill>
                            <a:schemeClr val="tx1"/>
                          </a:solidFill>
                          <a:effectLst/>
                          <a:latin typeface="Times Kaz" pitchFamily="34" charset="0"/>
                          <a:ea typeface="굴림" charset="-127"/>
                          <a:cs typeface="Times New Roman" pitchFamily="18" charset="0"/>
                        </a:rPr>
                        <a:t>2</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O + CO</a:t>
                      </a:r>
                      <a:r>
                        <a:rPr kumimoji="0" lang="en-US" altLang="ko-KR" sz="1100" b="0" i="0" u="none" strike="noStrike" cap="none" normalizeH="0" baseline="-30000" dirty="0">
                          <a:ln>
                            <a:noFill/>
                          </a:ln>
                          <a:solidFill>
                            <a:schemeClr val="tx1"/>
                          </a:solidFill>
                          <a:effectLst/>
                          <a:latin typeface="Times Kaz" pitchFamily="34" charset="0"/>
                          <a:ea typeface="굴림" charset="-127"/>
                          <a:cs typeface="Times New Roman" pitchFamily="18" charset="0"/>
                        </a:rPr>
                        <a:t>2 </a:t>
                      </a:r>
                      <a:r>
                        <a:rPr kumimoji="0" lang="en-US" altLang="ko-KR" sz="1100" b="0" i="0" u="none" strike="noStrike" cap="none" normalizeH="0" baseline="0" dirty="0">
                          <a:ln>
                            <a:noFill/>
                          </a:ln>
                          <a:solidFill>
                            <a:schemeClr val="tx1"/>
                          </a:solidFill>
                          <a:effectLst/>
                          <a:latin typeface="Arial" pitchFamily="34" charset="0"/>
                          <a:ea typeface="굴림" charset="-127"/>
                          <a:cs typeface="Arial" pitchFamily="34" charset="0"/>
                        </a:rPr>
                        <a:t>↑</a:t>
                      </a:r>
                      <a:r>
                        <a:rPr kumimoji="0" lang="en-US"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 </a:t>
                      </a:r>
                      <a:r>
                        <a:rPr kumimoji="0" lang="kk-KZ" altLang="ko-KR" sz="1100" b="0" i="0" u="none" strike="noStrike" cap="none" normalizeH="0" baseline="0" dirty="0">
                          <a:ln>
                            <a:noFill/>
                          </a:ln>
                          <a:solidFill>
                            <a:schemeClr val="tx1"/>
                          </a:solidFill>
                          <a:effectLst/>
                          <a:latin typeface="Times Kaz" pitchFamily="34" charset="0"/>
                          <a:ea typeface="굴림" charset="-127"/>
                          <a:cs typeface="Times New Roman" pitchFamily="18" charset="0"/>
                        </a:rPr>
                        <a:t>газ бөлінуі</a:t>
                      </a:r>
                      <a:endParaRPr kumimoji="0" lang="en-US" altLang="ko-KR" sz="1800" b="0" i="0" u="none" strike="noStrike" cap="none" normalizeH="0" baseline="0" dirty="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4" name="Group 69"/>
          <p:cNvGraphicFramePr>
            <a:graphicFrameLocks/>
          </p:cNvGraphicFramePr>
          <p:nvPr/>
        </p:nvGraphicFramePr>
        <p:xfrm>
          <a:off x="0" y="4365625"/>
          <a:ext cx="9144000" cy="1889760"/>
        </p:xfrm>
        <a:graphic>
          <a:graphicData uri="http://schemas.openxmlformats.org/drawingml/2006/table">
            <a:tbl>
              <a:tblPr/>
              <a:tblGrid>
                <a:gridCol w="2286000">
                  <a:extLst>
                    <a:ext uri="{9D8B030D-6E8A-4147-A177-3AD203B41FA5}">
                      <a16:colId xmlns:a16="http://schemas.microsoft.com/office/drawing/2014/main" val="20000"/>
                    </a:ext>
                  </a:extLst>
                </a:gridCol>
                <a:gridCol w="2287588">
                  <a:extLst>
                    <a:ext uri="{9D8B030D-6E8A-4147-A177-3AD203B41FA5}">
                      <a16:colId xmlns:a16="http://schemas.microsoft.com/office/drawing/2014/main" val="20001"/>
                    </a:ext>
                  </a:extLst>
                </a:gridCol>
                <a:gridCol w="2284412">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80988">
                <a:tc gridSpan="4">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a:ln>
                            <a:noFill/>
                          </a:ln>
                          <a:solidFill>
                            <a:schemeClr val="tx1"/>
                          </a:solidFill>
                          <a:effectLst/>
                          <a:latin typeface="Times New Roman" pitchFamily="18" charset="0"/>
                          <a:cs typeface="Times New Roman" pitchFamily="18" charset="0"/>
                        </a:rPr>
                        <a:t>Аналитикалы</a:t>
                      </a:r>
                      <a:r>
                        <a:rPr kumimoji="0" lang="kk-KZ" sz="1600" b="1" i="0" u="none" strike="noStrike" cap="none" normalizeH="0" baseline="0" dirty="0">
                          <a:ln>
                            <a:noFill/>
                          </a:ln>
                          <a:solidFill>
                            <a:schemeClr val="tx1"/>
                          </a:solidFill>
                          <a:effectLst/>
                          <a:latin typeface="Times New Roman" pitchFamily="18" charset="0"/>
                          <a:cs typeface="Times New Roman" pitchFamily="18" charset="0"/>
                        </a:rPr>
                        <a:t>қ</a:t>
                      </a:r>
                      <a:r>
                        <a:rPr kumimoji="0" lang="ru-RU" sz="1600" b="1" i="0" u="none" strike="noStrike" cap="none" normalizeH="0" baseline="0" dirty="0">
                          <a:ln>
                            <a:noFill/>
                          </a:ln>
                          <a:solidFill>
                            <a:schemeClr val="tx1"/>
                          </a:solidFill>
                          <a:effectLst/>
                          <a:latin typeface="Times New Roman" pitchFamily="18" charset="0"/>
                          <a:cs typeface="Times New Roman" pitchFamily="18" charset="0"/>
                        </a:rPr>
                        <a:t> реакция</a:t>
                      </a:r>
                      <a:endParaRPr kumimoji="0" lang="ru-RU" sz="1600" b="0" i="0" u="none" strike="noStrike" cap="none" normalizeH="0" baseline="0" dirty="0">
                        <a:ln>
                          <a:noFill/>
                        </a:ln>
                        <a:solidFill>
                          <a:schemeClr val="tx1"/>
                        </a:solidFill>
                        <a:effectLst/>
                        <a:latin typeface="Arial" pitchFamily="34" charset="0"/>
                      </a:endParaRPr>
                    </a:p>
                  </a:txBody>
                  <a:tcPr horzOverflow="overflow">
                    <a:lnL cap="flat">
                      <a:noFill/>
                    </a:lnL>
                    <a:lnR cap="flat">
                      <a:noFill/>
                    </a:lnR>
                    <a:lnT cap="flat">
                      <a:noFill/>
                    </a:lnT>
                    <a:lnB>
                      <a:noFill/>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3033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a:ln>
                            <a:noFill/>
                          </a:ln>
                          <a:solidFill>
                            <a:schemeClr val="tx1"/>
                          </a:solidFill>
                          <a:effectLst/>
                          <a:latin typeface="Times New Roman" pitchFamily="18" charset="0"/>
                          <a:cs typeface="Times New Roman" pitchFamily="18" charset="0"/>
                        </a:rPr>
                        <a:t>түрлері:</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спецификалық;</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селективті;</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топтық.</a:t>
                      </a:r>
                      <a:endParaRPr kumimoji="0" lang="kk-KZ" sz="1600" b="0" i="0" u="none" strike="noStrike" cap="none" normalizeH="0" baseline="0" dirty="0">
                        <a:ln>
                          <a:noFill/>
                        </a:ln>
                        <a:solidFill>
                          <a:schemeClr val="tx1"/>
                        </a:solidFill>
                        <a:effectLst/>
                        <a:latin typeface="Arial" pitchFamily="34" charset="0"/>
                      </a:endParaRPr>
                    </a:p>
                  </a:txBody>
                  <a:tcPr horzOverflow="overflow">
                    <a:lnL cap="flat">
                      <a:noFill/>
                    </a:lnL>
                    <a:lnR>
                      <a:noFill/>
                    </a:lnR>
                    <a:ln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a:ln>
                            <a:noFill/>
                          </a:ln>
                          <a:solidFill>
                            <a:schemeClr val="tx1"/>
                          </a:solidFill>
                          <a:effectLst/>
                          <a:latin typeface="Times New Roman" pitchFamily="18" charset="0"/>
                          <a:cs typeface="Times New Roman" pitchFamily="18" charset="0"/>
                        </a:rPr>
                        <a:t>жүру жағдайлары:</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ерітіндінің рН-ы;</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температура;</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анықталатын ионның минималды концентрациясы.</a:t>
                      </a:r>
                      <a:endParaRPr kumimoji="0" lang="kk-KZ" sz="1600" b="0" i="0" u="none" strike="noStrike" cap="none" normalizeH="0" baseline="0" dirty="0">
                        <a:ln>
                          <a:noFill/>
                        </a:ln>
                        <a:solidFill>
                          <a:schemeClr val="tx1"/>
                        </a:solidFill>
                        <a:effectLst/>
                        <a:latin typeface="Arial" pitchFamily="34" charset="0"/>
                      </a:endParaRPr>
                    </a:p>
                  </a:txBody>
                  <a:tcPr horzOverflow="overflow">
                    <a:lnL>
                      <a:noFill/>
                    </a:lnL>
                    <a:lnR>
                      <a:noFill/>
                    </a:lnR>
                    <a:ln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a:ln>
                            <a:noFill/>
                          </a:ln>
                          <a:solidFill>
                            <a:schemeClr val="tx1"/>
                          </a:solidFill>
                          <a:effectLst/>
                          <a:latin typeface="Times New Roman" pitchFamily="18" charset="0"/>
                          <a:cs typeface="Times New Roman" pitchFamily="18" charset="0"/>
                        </a:rPr>
                        <a:t>      негізгі сандық сипаттамалары:</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 анықтау шегі;</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 сұйылту шегі.</a:t>
                      </a:r>
                      <a:endParaRPr kumimoji="0" lang="kk-KZ" sz="1600" b="0" i="0" u="none" strike="noStrike" cap="none" normalizeH="0" baseline="0" dirty="0">
                        <a:ln>
                          <a:noFill/>
                        </a:ln>
                        <a:solidFill>
                          <a:schemeClr val="tx1"/>
                        </a:solidFill>
                        <a:effectLst/>
                        <a:latin typeface="Arial" pitchFamily="34" charset="0"/>
                      </a:endParaRPr>
                    </a:p>
                  </a:txBody>
                  <a:tcPr horzOverflow="overflow">
                    <a:lnL>
                      <a:noFill/>
                    </a:lnL>
                    <a:lnR>
                      <a:noFill/>
                    </a:lnR>
                    <a:ln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a:t>
                      </a:r>
                      <a:r>
                        <a:rPr kumimoji="0" lang="kk-KZ" sz="1600" b="1" i="0" u="none" strike="noStrike" cap="none" normalizeH="0" baseline="0" dirty="0">
                          <a:ln>
                            <a:noFill/>
                          </a:ln>
                          <a:solidFill>
                            <a:schemeClr val="tx1"/>
                          </a:solidFill>
                          <a:effectLst/>
                          <a:latin typeface="Times New Roman" pitchFamily="18" charset="0"/>
                          <a:cs typeface="Times New Roman" pitchFamily="18" charset="0"/>
                        </a:rPr>
                        <a:t>орындау жолдары:</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пробиркада;</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тамшылау анализ;</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 сүзгіш қағазда</a:t>
                      </a:r>
                      <a:endParaRPr kumimoji="0" lang="kk-KZ" sz="1600" b="0" i="0" u="none" strike="noStrike" cap="none" normalizeH="0" baseline="0" dirty="0">
                        <a:ln>
                          <a:noFill/>
                        </a:ln>
                        <a:solidFill>
                          <a:schemeClr val="tx1"/>
                        </a:solidFill>
                        <a:effectLst/>
                        <a:latin typeface="Arial" pitchFamily="34"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53157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886" y="188640"/>
            <a:ext cx="8856984" cy="6781857"/>
          </a:xfrm>
          <a:prstGeom prst="rect">
            <a:avLst/>
          </a:prstGeom>
        </p:spPr>
        <p:txBody>
          <a:bodyPr wrap="square">
            <a:spAutoFit/>
          </a:bodyPr>
          <a:lstStyle/>
          <a:p>
            <a:pPr indent="252095" algn="just">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Белгілі бір аналитикалық реакцияны орындау үшін белгілі бір жағдай жасау қажет: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1) ерітінді ортасы (рН), мысалы кейбір тұнбалар қышқыл­дарда жақсы ериді, сондықтан орта қышқыл болса, онда тұнба түзілмейді немесе кейбір тұнбалар сілтілерде жақсы ериді, яғни бұндай тұнба сілтілі ортада түзілмейді. Ал кейбіреулері қыш­қыл­дарда да, сілтілерде де ериді, оны тек бейтарап ортада ғана алуға болады. Демек, реакция толық жүруі үшін қажетті орта болуы керек.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2) ерітінді температурасы. Кейбір реакцияларды салқын ортада жүргізу керек болады немесе керісінше, ал ерігіш тұнбалар температура артқан сайын ери түседі.</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52095" algn="just">
              <a:lnSpc>
                <a:spcPct val="115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3) ерітіндідегі анықталатын ионның концентрациясы жеткілікті түрде мейлінше үлкен болуы керек. Концентрация өте аз болса реакция дұрыс жүрмейді. Мысалы, тұнба ерігіш болса, тұнба түзетін ион концентрациясы тұнбаның ерігіштігінен жоғары болған жағдайда ғана тұнба түзіледі. Ал қиын еритін тұнба үшін аз ғана концентрацияның өзі жеткілікті болады.</a:t>
            </a:r>
          </a:p>
          <a:p>
            <a:pPr indent="252095" algn="just">
              <a:lnSpc>
                <a:spcPct val="115000"/>
              </a:lnSpc>
              <a:spcAft>
                <a:spcPts val="0"/>
              </a:spcAft>
            </a:pPr>
            <a:r>
              <a:rPr lang="kk-KZ" b="1" dirty="0">
                <a:latin typeface="Times New Roman" panose="02020603050405020304" pitchFamily="18" charset="0"/>
                <a:cs typeface="Times New Roman" panose="02020603050405020304" pitchFamily="18" charset="0"/>
              </a:rPr>
              <a:t>Химиялық анализде қолданылатын реакцияларға мынадай талаптар қойылады: </a:t>
            </a:r>
          </a:p>
          <a:p>
            <a:pPr marL="342900" indent="-342900" algn="just">
              <a:lnSpc>
                <a:spcPct val="115000"/>
              </a:lnSpc>
              <a:spcAft>
                <a:spcPts val="0"/>
              </a:spcAft>
              <a:buAutoNum type="arabicParenR"/>
            </a:pPr>
            <a:r>
              <a:rPr lang="kk-KZ" dirty="0">
                <a:latin typeface="Times New Roman" panose="02020603050405020304" pitchFamily="18" charset="0"/>
                <a:cs typeface="Times New Roman" panose="02020603050405020304" pitchFamily="18" charset="0"/>
              </a:rPr>
              <a:t>реакция тез орындалатын және қайтымды болуы; </a:t>
            </a:r>
          </a:p>
          <a:p>
            <a:pPr marL="342900" indent="-342900" algn="just">
              <a:lnSpc>
                <a:spcPct val="115000"/>
              </a:lnSpc>
              <a:spcAft>
                <a:spcPts val="0"/>
              </a:spcAft>
              <a:buAutoNum type="arabicParenR"/>
            </a:pPr>
            <a:r>
              <a:rPr lang="kk-KZ" dirty="0">
                <a:latin typeface="Times New Roman" panose="02020603050405020304" pitchFamily="18" charset="0"/>
                <a:cs typeface="Times New Roman" panose="02020603050405020304" pitchFamily="18" charset="0"/>
              </a:rPr>
              <a:t>аналитикалық сигналы (түстің болуы, тұнбаның түзілуі, газдың бөлінуі) бар реакциялар болуы; </a:t>
            </a:r>
          </a:p>
          <a:p>
            <a:pPr marL="342900" indent="-342900" algn="just">
              <a:lnSpc>
                <a:spcPct val="115000"/>
              </a:lnSpc>
              <a:spcAft>
                <a:spcPts val="0"/>
              </a:spcAft>
              <a:buAutoNum type="arabicParenR"/>
            </a:pPr>
            <a:r>
              <a:rPr lang="kk-KZ" dirty="0">
                <a:latin typeface="Times New Roman" panose="02020603050405020304" pitchFamily="18" charset="0"/>
                <a:cs typeface="Times New Roman" panose="02020603050405020304" pitchFamily="18" charset="0"/>
              </a:rPr>
              <a:t>сезімталдығы жоғары реакциялар болуы; </a:t>
            </a:r>
          </a:p>
          <a:p>
            <a:pPr marL="342900" indent="-342900" algn="just">
              <a:lnSpc>
                <a:spcPct val="115000"/>
              </a:lnSpc>
              <a:spcAft>
                <a:spcPts val="0"/>
              </a:spcAft>
              <a:buAutoNum type="arabicParenR"/>
            </a:pPr>
            <a:r>
              <a:rPr lang="kk-KZ" dirty="0">
                <a:latin typeface="Times New Roman" panose="02020603050405020304" pitchFamily="18" charset="0"/>
                <a:cs typeface="Times New Roman" panose="02020603050405020304" pitchFamily="18" charset="0"/>
              </a:rPr>
              <a:t>таңдамалылығы жоғары реакциялар болуы керек.</a:t>
            </a:r>
            <a:endParaRPr lang="ru-RU" dirty="0">
              <a:latin typeface="Times New Roman" panose="02020603050405020304" pitchFamily="18" charset="0"/>
              <a:cs typeface="Times New Roman" panose="02020603050405020304" pitchFamily="18" charset="0"/>
            </a:endParaRPr>
          </a:p>
          <a:p>
            <a:pPr indent="252095" algn="just">
              <a:lnSpc>
                <a:spcPct val="115000"/>
              </a:lnSpc>
              <a:spcAft>
                <a:spcPts val="0"/>
              </a:spcAft>
            </a:pP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532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632"/>
            <a:ext cx="8928992" cy="5909310"/>
          </a:xfrm>
          <a:prstGeom prst="rect">
            <a:avLst/>
          </a:prstGeom>
        </p:spPr>
        <p:txBody>
          <a:bodyPr wrap="square">
            <a:spAutoFit/>
          </a:bodyPr>
          <a:lstStyle/>
          <a:p>
            <a:pPr algn="just">
              <a:lnSpc>
                <a:spcPct val="150000"/>
              </a:lnSpc>
            </a:pPr>
            <a:r>
              <a:rPr lang="kk-KZ" dirty="0">
                <a:latin typeface="Times New Roman" panose="02020603050405020304" pitchFamily="18" charset="0"/>
                <a:cs typeface="Times New Roman" panose="02020603050405020304" pitchFamily="18" charset="0"/>
              </a:rPr>
              <a:t>Аналитикалық реакцияның </a:t>
            </a:r>
            <a:r>
              <a:rPr lang="kk-KZ" b="1" dirty="0">
                <a:latin typeface="Times New Roman" panose="02020603050405020304" pitchFamily="18" charset="0"/>
                <a:cs typeface="Times New Roman" panose="02020603050405020304" pitchFamily="18" charset="0"/>
              </a:rPr>
              <a:t>сезгіштігі </a:t>
            </a:r>
            <a:r>
              <a:rPr lang="kk-KZ" dirty="0">
                <a:latin typeface="Times New Roman" panose="02020603050405020304" pitchFamily="18" charset="0"/>
                <a:cs typeface="Times New Roman" panose="02020603050405020304" pitchFamily="18" charset="0"/>
              </a:rPr>
              <a:t>– анықталатын заттың ең аз мөлшерімен сипатталады.  </a:t>
            </a:r>
          </a:p>
          <a:p>
            <a:pPr algn="just">
              <a:lnSpc>
                <a:spcPct val="150000"/>
              </a:lnSpc>
            </a:pPr>
            <a:r>
              <a:rPr lang="kk-KZ" dirty="0">
                <a:latin typeface="Times New Roman" panose="02020603050405020304" pitchFamily="18" charset="0"/>
                <a:cs typeface="Times New Roman" panose="02020603050405020304" pitchFamily="18" charset="0"/>
              </a:rPr>
              <a:t>Реакцияның сезгіштігі өзара 4 шамалармен сипатталады:</a:t>
            </a:r>
          </a:p>
          <a:p>
            <a:pPr algn="just">
              <a:lnSpc>
                <a:spcPct val="150000"/>
              </a:lnSpc>
            </a:pPr>
            <a:r>
              <a:rPr lang="kk-KZ" dirty="0">
                <a:latin typeface="Times New Roman" panose="02020603050405020304" pitchFamily="18" charset="0"/>
                <a:cs typeface="Times New Roman" panose="02020603050405020304" pitchFamily="18" charset="0"/>
              </a:rPr>
              <a:t>1) </a:t>
            </a:r>
            <a:r>
              <a:rPr lang="kk-KZ" b="1" dirty="0">
                <a:latin typeface="Times New Roman" panose="02020603050405020304" pitchFamily="18" charset="0"/>
                <a:cs typeface="Times New Roman" panose="02020603050405020304" pitchFamily="18" charset="0"/>
              </a:rPr>
              <a:t>Анықтау шегі </a:t>
            </a:r>
            <a:r>
              <a:rPr lang="kk-KZ"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m) – </a:t>
            </a:r>
            <a:r>
              <a:rPr lang="kk-KZ" dirty="0">
                <a:latin typeface="Times New Roman" panose="02020603050405020304" pitchFamily="18" charset="0"/>
                <a:cs typeface="Times New Roman" panose="02020603050405020304" pitchFamily="18" charset="0"/>
              </a:rPr>
              <a:t>белгілі реакцияға негізделген ерітіндінің ең аз колемінде (</a:t>
            </a:r>
            <a:r>
              <a:rPr lang="en-US" dirty="0" err="1">
                <a:latin typeface="Times New Roman" panose="02020603050405020304" pitchFamily="18" charset="0"/>
                <a:cs typeface="Times New Roman" panose="02020603050405020304" pitchFamily="18" charset="0"/>
              </a:rPr>
              <a:t>Vmin</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анықталатын заттың ең аз мөлшері, </a:t>
            </a:r>
            <a:r>
              <a:rPr lang="en-US" dirty="0">
                <a:latin typeface="Times New Roman" panose="02020603050405020304" pitchFamily="18" charset="0"/>
                <a:cs typeface="Times New Roman" panose="02020603050405020304" pitchFamily="18" charset="0"/>
              </a:rPr>
              <a:t>m</a:t>
            </a:r>
            <a:r>
              <a:rPr lang="kk-KZ"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мкг</a:t>
            </a:r>
            <a:r>
              <a:rPr lang="en-US" dirty="0">
                <a:latin typeface="Times New Roman" panose="02020603050405020304" pitchFamily="18" charset="0"/>
                <a:cs typeface="Times New Roman" panose="02020603050405020304" pitchFamily="18" charset="0"/>
              </a:rPr>
              <a:t>];</a:t>
            </a:r>
          </a:p>
          <a:p>
            <a:pPr algn="just">
              <a:lnSpc>
                <a:spcPct val="150000"/>
              </a:lnSpc>
            </a:pPr>
            <a:r>
              <a:rPr lang="en-US" dirty="0">
                <a:latin typeface="Times New Roman" panose="02020603050405020304" pitchFamily="18" charset="0"/>
                <a:cs typeface="Times New Roman" panose="02020603050405020304" pitchFamily="18" charset="0"/>
              </a:rPr>
              <a:t>2) </a:t>
            </a:r>
            <a:r>
              <a:rPr lang="kk-KZ" b="1" dirty="0">
                <a:latin typeface="Times New Roman" panose="02020603050405020304" pitchFamily="18" charset="0"/>
                <a:cs typeface="Times New Roman" panose="02020603050405020304" pitchFamily="18" charset="0"/>
              </a:rPr>
              <a:t>Шекті сұйылтылған ерітінді </a:t>
            </a:r>
            <a:r>
              <a:rPr lang="kk-KZ"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Vmin</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  - ерітіндінің анықтауға қажетті заттың ең аз көлемі, </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мл</a:t>
            </a:r>
            <a:r>
              <a:rPr lang="en-US" dirty="0">
                <a:latin typeface="Times New Roman" panose="02020603050405020304" pitchFamily="18" charset="0"/>
                <a:cs typeface="Times New Roman" panose="02020603050405020304" pitchFamily="18" charset="0"/>
              </a:rPr>
              <a:t>];</a:t>
            </a:r>
            <a:endParaRPr lang="kk-KZ" dirty="0">
              <a:latin typeface="Times New Roman" panose="02020603050405020304" pitchFamily="18" charset="0"/>
              <a:cs typeface="Times New Roman" panose="02020603050405020304" pitchFamily="18" charset="0"/>
            </a:endParaRPr>
          </a:p>
          <a:p>
            <a:pPr algn="just">
              <a:lnSpc>
                <a:spcPct val="150000"/>
              </a:lnSpc>
            </a:pPr>
            <a:r>
              <a:rPr lang="kk-KZ" dirty="0">
                <a:latin typeface="Times New Roman" panose="02020603050405020304" pitchFamily="18" charset="0"/>
                <a:cs typeface="Times New Roman" panose="02020603050405020304" pitchFamily="18" charset="0"/>
              </a:rPr>
              <a:t>3) </a:t>
            </a:r>
            <a:r>
              <a:rPr lang="kk-KZ" b="1" dirty="0">
                <a:latin typeface="Times New Roman" panose="02020603050405020304" pitchFamily="18" charset="0"/>
                <a:cs typeface="Times New Roman" panose="02020603050405020304" pitchFamily="18" charset="0"/>
              </a:rPr>
              <a:t>Концентрация шегі (</a:t>
            </a:r>
            <a:r>
              <a:rPr lang="en-US" b="1" dirty="0" err="1">
                <a:latin typeface="Times New Roman" panose="02020603050405020304" pitchFamily="18" charset="0"/>
                <a:cs typeface="Times New Roman" panose="02020603050405020304" pitchFamily="18" charset="0"/>
              </a:rPr>
              <a:t>C</a:t>
            </a:r>
            <a:r>
              <a:rPr lang="en-US" b="1" baseline="-25000" dirty="0" err="1">
                <a:latin typeface="Times New Roman" panose="02020603050405020304" pitchFamily="18" charset="0"/>
                <a:cs typeface="Times New Roman" panose="02020603050405020304" pitchFamily="18" charset="0"/>
              </a:rPr>
              <a:t>lim</a:t>
            </a:r>
            <a:r>
              <a:rPr lang="en-US" b="1" baseline="-25000"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қарастыратын реакциямен анықтауға мүмкіндік туғызатын заттың ең аз концентрациясы, </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г/мл</a:t>
            </a:r>
            <a:r>
              <a:rPr lang="en-US" dirty="0">
                <a:latin typeface="Times New Roman" panose="02020603050405020304" pitchFamily="18" charset="0"/>
                <a:cs typeface="Times New Roman" panose="02020603050405020304" pitchFamily="18" charset="0"/>
              </a:rPr>
              <a:t>];</a:t>
            </a:r>
            <a:endParaRPr lang="kk-KZ" dirty="0">
              <a:latin typeface="Times New Roman" panose="02020603050405020304" pitchFamily="18" charset="0"/>
              <a:cs typeface="Times New Roman" panose="02020603050405020304" pitchFamily="18" charset="0"/>
            </a:endParaRPr>
          </a:p>
          <a:p>
            <a:pPr algn="just">
              <a:lnSpc>
                <a:spcPct val="150000"/>
              </a:lnSpc>
            </a:pPr>
            <a:r>
              <a:rPr lang="kk-KZ" dirty="0">
                <a:latin typeface="Times New Roman" panose="02020603050405020304" pitchFamily="18" charset="0"/>
                <a:cs typeface="Times New Roman" panose="02020603050405020304" pitchFamily="18" charset="0"/>
              </a:rPr>
              <a:t>4) </a:t>
            </a:r>
            <a:r>
              <a:rPr lang="kk-KZ" b="1" dirty="0">
                <a:latin typeface="Times New Roman" panose="02020603050405020304" pitchFamily="18" charset="0"/>
                <a:cs typeface="Times New Roman" panose="02020603050405020304" pitchFamily="18" charset="0"/>
              </a:rPr>
              <a:t>Сұйылту шегі </a:t>
            </a:r>
            <a:r>
              <a:rPr lang="kk-KZ"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V</a:t>
            </a:r>
            <a:r>
              <a:rPr lang="en-US" baseline="-25000" dirty="0" err="1">
                <a:latin typeface="Times New Roman" panose="02020603050405020304" pitchFamily="18" charset="0"/>
                <a:cs typeface="Times New Roman" panose="02020603050405020304" pitchFamily="18" charset="0"/>
              </a:rPr>
              <a:t>lim</a:t>
            </a:r>
            <a:r>
              <a:rPr lang="ru-RU"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 </a:t>
            </a:r>
            <a:r>
              <a:rPr lang="kk-KZ" dirty="0">
                <a:latin typeface="Times New Roman" panose="02020603050405020304" pitchFamily="18" charset="0"/>
                <a:cs typeface="Times New Roman" panose="02020603050405020304" pitchFamily="18" charset="0"/>
              </a:rPr>
              <a:t>анықталатын ионның 1г бар ерітіндінің көлемі, </a:t>
            </a:r>
            <a:r>
              <a:rPr lang="en-US"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мл/г</a:t>
            </a:r>
            <a:r>
              <a:rPr lang="en-US" dirty="0">
                <a:latin typeface="Times New Roman" panose="02020603050405020304" pitchFamily="18" charset="0"/>
                <a:cs typeface="Times New Roman" panose="02020603050405020304" pitchFamily="18" charset="0"/>
              </a:rPr>
              <a:t>];</a:t>
            </a:r>
            <a:endParaRPr lang="kk-KZ" dirty="0">
              <a:latin typeface="Times New Roman" panose="02020603050405020304" pitchFamily="18" charset="0"/>
              <a:cs typeface="Times New Roman" panose="02020603050405020304" pitchFamily="18" charset="0"/>
            </a:endParaRPr>
          </a:p>
          <a:p>
            <a:pPr algn="just">
              <a:lnSpc>
                <a:spcPct val="150000"/>
              </a:lnSpc>
            </a:pPr>
            <a:endParaRPr lang="kk-KZ" dirty="0">
              <a:latin typeface="Times New Roman" panose="02020603050405020304" pitchFamily="18" charset="0"/>
              <a:cs typeface="Times New Roman" panose="02020603050405020304" pitchFamily="18" charset="0"/>
            </a:endParaRPr>
          </a:p>
          <a:p>
            <a:pPr algn="just">
              <a:lnSpc>
                <a:spcPct val="150000"/>
              </a:lnSpc>
            </a:pPr>
            <a:endParaRPr lang="ru-RU" dirty="0"/>
          </a:p>
          <a:p>
            <a:pPr algn="just">
              <a:lnSpc>
                <a:spcPct val="150000"/>
              </a:lnSpc>
            </a:pPr>
            <a:endParaRPr lang="en-US" dirty="0">
              <a:latin typeface="Times New Roman" panose="02020603050405020304" pitchFamily="18" charset="0"/>
              <a:cs typeface="Times New Roman" panose="02020603050405020304" pitchFamily="18" charset="0"/>
            </a:endParaRPr>
          </a:p>
          <a:p>
            <a:pPr algn="just">
              <a:lnSpc>
                <a:spcPct val="150000"/>
              </a:lnSpc>
            </a:pPr>
            <a:endParaRPr lang="kk-KZ"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AFFBE4E8-1D23-4386-9DCE-94228BAAABD3}"/>
              </a:ext>
            </a:extLst>
          </p:cNvPr>
          <p:cNvSpPr txBox="1"/>
          <p:nvPr/>
        </p:nvSpPr>
        <p:spPr>
          <a:xfrm>
            <a:off x="342292" y="4653136"/>
            <a:ext cx="8244408" cy="1754326"/>
          </a:xfrm>
          <a:prstGeom prst="rect">
            <a:avLst/>
          </a:prstGeom>
          <a:noFill/>
        </p:spPr>
        <p:txBody>
          <a:bodyPr wrap="square">
            <a:spAutoFit/>
          </a:bodyPr>
          <a:lstStyle/>
          <a:p>
            <a:pPr marL="571500" indent="-228600" algn="just">
              <a:tabLst>
                <a:tab pos="571500" algn="l"/>
              </a:tabLst>
            </a:pPr>
            <a:r>
              <a:rPr lang="kk-KZ" sz="1800" dirty="0">
                <a:effectLst/>
                <a:latin typeface="Times New Roman" panose="02020603050405020304" pitchFamily="18" charset="0"/>
                <a:ea typeface="Times New Roman" panose="02020603050405020304" pitchFamily="18" charset="0"/>
              </a:rPr>
              <a:t>Бұл шамалар бір-бірімен келесі байланыста:</a:t>
            </a:r>
            <a:endParaRPr lang="ru-KZ" sz="1600" dirty="0">
              <a:effectLst/>
              <a:latin typeface="Times New Roman" panose="02020603050405020304" pitchFamily="18" charset="0"/>
              <a:ea typeface="Times New Roman" panose="02020603050405020304" pitchFamily="18" charset="0"/>
            </a:endParaRPr>
          </a:p>
          <a:p>
            <a:pPr indent="342900" algn="just"/>
            <a:r>
              <a:rPr lang="kk-KZ" sz="1800" dirty="0">
                <a:effectLst/>
                <a:latin typeface="Times New Roman" panose="02020603050405020304" pitchFamily="18" charset="0"/>
                <a:ea typeface="Times New Roman" panose="02020603050405020304" pitchFamily="18" charset="0"/>
              </a:rPr>
              <a:t> </a:t>
            </a:r>
            <a:endParaRPr lang="ru-KZ" sz="1600" dirty="0">
              <a:effectLst/>
              <a:latin typeface="Times New Roman" panose="02020603050405020304" pitchFamily="18" charset="0"/>
              <a:ea typeface="Times New Roman" panose="02020603050405020304" pitchFamily="18" charset="0"/>
            </a:endParaRPr>
          </a:p>
          <a:p>
            <a:pPr algn="ctr"/>
            <a:r>
              <a:rPr lang="kk-KZ" sz="1800" dirty="0">
                <a:effectLst/>
                <a:latin typeface="Times New Roman" panose="02020603050405020304" pitchFamily="18" charset="0"/>
                <a:ea typeface="Times New Roman" panose="02020603050405020304" pitchFamily="18" charset="0"/>
              </a:rPr>
              <a:t>m</a:t>
            </a:r>
            <a:r>
              <a:rPr lang="kk-KZ" sz="1800" baseline="-25000" dirty="0">
                <a:effectLst/>
                <a:latin typeface="Times New Roman" panose="02020603050405020304" pitchFamily="18" charset="0"/>
                <a:ea typeface="Times New Roman" panose="02020603050405020304" pitchFamily="18" charset="0"/>
              </a:rPr>
              <a:t>min  =  </a:t>
            </a:r>
            <a:r>
              <a:rPr lang="kk-KZ" sz="1800" dirty="0">
                <a:effectLst/>
                <a:latin typeface="Times New Roman" panose="02020603050405020304" pitchFamily="18" charset="0"/>
                <a:ea typeface="Times New Roman" panose="02020603050405020304" pitchFamily="18" charset="0"/>
              </a:rPr>
              <a:t>C</a:t>
            </a:r>
            <a:r>
              <a:rPr lang="kk-KZ" sz="1800" baseline="-25000" dirty="0">
                <a:effectLst/>
                <a:latin typeface="Times New Roman" panose="02020603050405020304" pitchFamily="18" charset="0"/>
                <a:ea typeface="Times New Roman" panose="02020603050405020304" pitchFamily="18" charset="0"/>
              </a:rPr>
              <a:t>lim</a:t>
            </a:r>
            <a:r>
              <a:rPr lang="kk-KZ" sz="1800" baseline="30000" dirty="0">
                <a:effectLst/>
                <a:latin typeface="Times New Roman" panose="02020603050405020304" pitchFamily="18" charset="0"/>
                <a:ea typeface="Times New Roman" panose="02020603050405020304" pitchFamily="18" charset="0"/>
              </a:rPr>
              <a:t>.</a:t>
            </a:r>
            <a:r>
              <a:rPr lang="kk-KZ" sz="1800" dirty="0">
                <a:effectLst/>
                <a:latin typeface="Times New Roman" panose="02020603050405020304" pitchFamily="18" charset="0"/>
                <a:ea typeface="Times New Roman" panose="02020603050405020304" pitchFamily="18" charset="0"/>
              </a:rPr>
              <a:t>V</a:t>
            </a:r>
            <a:r>
              <a:rPr lang="kk-KZ" sz="1800" baseline="-25000" dirty="0">
                <a:effectLst/>
                <a:latin typeface="Times New Roman" panose="02020603050405020304" pitchFamily="18" charset="0"/>
                <a:ea typeface="Times New Roman" panose="02020603050405020304" pitchFamily="18" charset="0"/>
              </a:rPr>
              <a:t>min  </a:t>
            </a:r>
            <a:r>
              <a:rPr lang="kk-KZ" sz="1800" baseline="30000" dirty="0">
                <a:effectLst/>
                <a:latin typeface="Times New Roman" panose="02020603050405020304" pitchFamily="18" charset="0"/>
                <a:ea typeface="Times New Roman" panose="02020603050405020304" pitchFamily="18" charset="0"/>
              </a:rPr>
              <a:t>. </a:t>
            </a:r>
            <a:r>
              <a:rPr lang="kk-KZ" sz="1800" dirty="0">
                <a:effectLst/>
                <a:latin typeface="Times New Roman" panose="02020603050405020304" pitchFamily="18" charset="0"/>
                <a:ea typeface="Times New Roman" panose="02020603050405020304" pitchFamily="18" charset="0"/>
              </a:rPr>
              <a:t>10</a:t>
            </a:r>
            <a:r>
              <a:rPr lang="kk-KZ" sz="1800" baseline="30000" dirty="0">
                <a:effectLst/>
                <a:latin typeface="Times New Roman" panose="02020603050405020304" pitchFamily="18" charset="0"/>
                <a:ea typeface="Times New Roman" panose="02020603050405020304" pitchFamily="18" charset="0"/>
              </a:rPr>
              <a:t>-6  </a:t>
            </a:r>
            <a:endParaRPr lang="ru-KZ" sz="1600" dirty="0">
              <a:effectLst/>
              <a:latin typeface="Times New Roman" panose="02020603050405020304" pitchFamily="18" charset="0"/>
              <a:ea typeface="Times New Roman" panose="02020603050405020304" pitchFamily="18" charset="0"/>
            </a:endParaRPr>
          </a:p>
          <a:p>
            <a:pPr indent="342900"/>
            <a:r>
              <a:rPr lang="kk-KZ" sz="1800" dirty="0">
                <a:effectLst/>
                <a:latin typeface="Times New Roman" panose="02020603050405020304" pitchFamily="18" charset="0"/>
                <a:ea typeface="Times New Roman" panose="02020603050405020304" pitchFamily="18" charset="0"/>
              </a:rPr>
              <a:t> </a:t>
            </a:r>
            <a:endParaRPr lang="ru-KZ" sz="1600" dirty="0">
              <a:effectLst/>
              <a:latin typeface="Times New Roman" panose="02020603050405020304" pitchFamily="18" charset="0"/>
              <a:ea typeface="Times New Roman" panose="02020603050405020304" pitchFamily="18" charset="0"/>
            </a:endParaRPr>
          </a:p>
          <a:p>
            <a:pPr indent="342900" algn="just"/>
            <a:r>
              <a:rPr lang="kk-KZ" sz="1800" dirty="0">
                <a:effectLst/>
                <a:latin typeface="Times New Roman" panose="02020603050405020304" pitchFamily="18" charset="0"/>
                <a:ea typeface="Times New Roman" panose="02020603050405020304" pitchFamily="18" charset="0"/>
              </a:rPr>
              <a:t>Осыдан, неғұрлым анықталатын минимум  төмен, ал шекті сұйылту жоғары болса, аналитикалық реакцияның сезгіштігі соғұрлым жоғары болады.</a:t>
            </a:r>
            <a:endParaRPr lang="ru-KZ"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406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9" name="Text Box 6">
            <a:extLst>
              <a:ext uri="{FF2B5EF4-FFF2-40B4-BE49-F238E27FC236}">
                <a16:creationId xmlns:a16="http://schemas.microsoft.com/office/drawing/2014/main" id="{3FA1D9B0-A4B2-48C6-9139-07EF853D192D}"/>
              </a:ext>
            </a:extLst>
          </p:cNvPr>
          <p:cNvSpPr txBox="1">
            <a:spLocks noChangeArrowheads="1"/>
          </p:cNvSpPr>
          <p:nvPr/>
        </p:nvSpPr>
        <p:spPr bwMode="auto">
          <a:xfrm>
            <a:off x="1277505" y="188640"/>
            <a:ext cx="7038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KZ" sz="2400" b="1" dirty="0" err="1">
                <a:solidFill>
                  <a:srgbClr val="2F5B44"/>
                </a:solidFill>
                <a:cs typeface="Arial" panose="020B0604020202020204" pitchFamily="34" charset="0"/>
              </a:rPr>
              <a:t>Аналитикалық</a:t>
            </a:r>
            <a:r>
              <a:rPr lang="ru-RU" altLang="ru-KZ" sz="2400" b="1" dirty="0">
                <a:solidFill>
                  <a:srgbClr val="2F5B44"/>
                </a:solidFill>
                <a:cs typeface="Arial" panose="020B0604020202020204" pitchFamily="34" charset="0"/>
              </a:rPr>
              <a:t> химия </a:t>
            </a:r>
            <a:r>
              <a:rPr lang="ru-RU" altLang="ru-KZ" sz="2400" b="1" dirty="0" err="1">
                <a:solidFill>
                  <a:srgbClr val="2F5B44"/>
                </a:solidFill>
                <a:cs typeface="Arial" panose="020B0604020202020204" pitchFamily="34" charset="0"/>
              </a:rPr>
              <a:t>ғылымдар</a:t>
            </a:r>
            <a:r>
              <a:rPr lang="ru-RU" altLang="ru-KZ" sz="2400" b="1" dirty="0">
                <a:solidFill>
                  <a:srgbClr val="2F5B44"/>
                </a:solidFill>
                <a:cs typeface="Arial" panose="020B0604020202020204" pitchFamily="34" charset="0"/>
              </a:rPr>
              <a:t> </a:t>
            </a:r>
            <a:r>
              <a:rPr lang="ru-RU" altLang="ru-KZ" sz="2400" b="1" dirty="0" err="1">
                <a:solidFill>
                  <a:srgbClr val="2F5B44"/>
                </a:solidFill>
                <a:cs typeface="Arial" panose="020B0604020202020204" pitchFamily="34" charset="0"/>
              </a:rPr>
              <a:t>жүйесінде</a:t>
            </a:r>
            <a:endParaRPr lang="ru-RU" altLang="ru-KZ" sz="2400" b="1" dirty="0">
              <a:solidFill>
                <a:srgbClr val="2F5B44"/>
              </a:solidFill>
              <a:cs typeface="Arial" panose="020B0604020202020204" pitchFamily="34" charset="0"/>
            </a:endParaRPr>
          </a:p>
        </p:txBody>
      </p:sp>
      <p:graphicFrame>
        <p:nvGraphicFramePr>
          <p:cNvPr id="2" name="Схема 1">
            <a:extLst>
              <a:ext uri="{FF2B5EF4-FFF2-40B4-BE49-F238E27FC236}">
                <a16:creationId xmlns:a16="http://schemas.microsoft.com/office/drawing/2014/main" id="{7FAA9F4C-AD2B-444E-BFE2-6ABB51C1E146}"/>
              </a:ext>
            </a:extLst>
          </p:cNvPr>
          <p:cNvGraphicFramePr/>
          <p:nvPr>
            <p:extLst>
              <p:ext uri="{D42A27DB-BD31-4B8C-83A1-F6EECF244321}">
                <p14:modId xmlns:p14="http://schemas.microsoft.com/office/powerpoint/2010/main" val="3522433114"/>
              </p:ext>
            </p:extLst>
          </p:nvPr>
        </p:nvGraphicFramePr>
        <p:xfrm>
          <a:off x="323528" y="778495"/>
          <a:ext cx="8208912"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70" name="Text Box 17">
            <a:extLst>
              <a:ext uri="{FF2B5EF4-FFF2-40B4-BE49-F238E27FC236}">
                <a16:creationId xmlns:a16="http://schemas.microsoft.com/office/drawing/2014/main" id="{175BD8CA-AB5E-4CC6-84D9-0DD2680D88ED}"/>
              </a:ext>
            </a:extLst>
          </p:cNvPr>
          <p:cNvSpPr txBox="1">
            <a:spLocks noChangeArrowheads="1"/>
          </p:cNvSpPr>
          <p:nvPr/>
        </p:nvSpPr>
        <p:spPr bwMode="auto">
          <a:xfrm>
            <a:off x="1529272" y="6323111"/>
            <a:ext cx="6535341"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altLang="ru-KZ" sz="1650" dirty="0" err="1">
                <a:solidFill>
                  <a:srgbClr val="2F5B44"/>
                </a:solidFill>
                <a:cs typeface="Arial" panose="020B0604020202020204" pitchFamily="34" charset="0"/>
              </a:rPr>
              <a:t>Аналитикалық</a:t>
            </a:r>
            <a:r>
              <a:rPr lang="ru-RU" altLang="ru-KZ" sz="1650" dirty="0">
                <a:solidFill>
                  <a:srgbClr val="2F5B44"/>
                </a:solidFill>
                <a:cs typeface="Arial" panose="020B0604020202020204" pitchFamily="34" charset="0"/>
              </a:rPr>
              <a:t> химия - </a:t>
            </a:r>
            <a:r>
              <a:rPr lang="ru-RU" altLang="ru-KZ" sz="1650" dirty="0" err="1">
                <a:solidFill>
                  <a:srgbClr val="2F5B44"/>
                </a:solidFill>
                <a:cs typeface="Arial" panose="020B0604020202020204" pitchFamily="34" charset="0"/>
              </a:rPr>
              <a:t>бұл</a:t>
            </a:r>
            <a:r>
              <a:rPr lang="ru-RU" altLang="ru-KZ" sz="1650" dirty="0">
                <a:solidFill>
                  <a:srgbClr val="2F5B44"/>
                </a:solidFill>
                <a:cs typeface="Arial" panose="020B0604020202020204" pitchFamily="34" charset="0"/>
              </a:rPr>
              <a:t> </a:t>
            </a:r>
            <a:r>
              <a:rPr lang="ru-RU" altLang="ru-KZ" sz="1650" dirty="0" err="1">
                <a:solidFill>
                  <a:srgbClr val="2F5B44"/>
                </a:solidFill>
                <a:cs typeface="Arial" panose="020B0604020202020204" pitchFamily="34" charset="0"/>
              </a:rPr>
              <a:t>пәнаралық</a:t>
            </a:r>
            <a:r>
              <a:rPr lang="ru-RU" altLang="ru-KZ" sz="1650" dirty="0">
                <a:solidFill>
                  <a:srgbClr val="2F5B44"/>
                </a:solidFill>
                <a:cs typeface="Arial" panose="020B0604020202020204" pitchFamily="34" charset="0"/>
              </a:rPr>
              <a:t> </a:t>
            </a:r>
            <a:r>
              <a:rPr lang="ru-RU" altLang="ru-KZ" sz="1650" dirty="0" err="1">
                <a:solidFill>
                  <a:srgbClr val="2F5B44"/>
                </a:solidFill>
                <a:cs typeface="Arial" panose="020B0604020202020204" pitchFamily="34" charset="0"/>
              </a:rPr>
              <a:t>ғылым</a:t>
            </a:r>
            <a:r>
              <a:rPr lang="ru-RU" altLang="ru-KZ" sz="1650" dirty="0">
                <a:solidFill>
                  <a:srgbClr val="2F5B44"/>
                </a:solidFill>
                <a:cs typeface="Arial" panose="020B0604020202020204" pitchFamily="34" charset="0"/>
              </a:rPr>
              <a:t> (аналитика)</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6566E1-5A1B-46D1-987A-4DE439DE7B49}"/>
              </a:ext>
            </a:extLst>
          </p:cNvPr>
          <p:cNvSpPr txBox="1"/>
          <p:nvPr/>
        </p:nvSpPr>
        <p:spPr>
          <a:xfrm>
            <a:off x="2051720" y="1340768"/>
            <a:ext cx="4572000" cy="4370427"/>
          </a:xfrm>
          <a:prstGeom prst="rect">
            <a:avLst/>
          </a:prstGeom>
          <a:noFill/>
        </p:spPr>
        <p:txBody>
          <a:bodyPr wrap="square">
            <a:spAutoFit/>
          </a:bodyPr>
          <a:lstStyle/>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Экоаналитикалық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бақылау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Химиялық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қауіпсіздік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проблемасы</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Атмосфералық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ауаны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қашықтықтан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Тағамның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химиялық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анализі</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Генетикалық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түрлендірілген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тағамдарды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Медициналық</a:t>
            </a:r>
            <a:r>
              <a:rPr lang="ru-RU" sz="2000" dirty="0">
                <a:latin typeface="Times New Roman" panose="02020603050405020304" pitchFamily="18" charset="0"/>
                <a:cs typeface="Times New Roman" panose="02020603050405020304" pitchFamily="18" charset="0"/>
              </a:rPr>
              <a:t> диагностика</a:t>
            </a:r>
          </a:p>
          <a:p>
            <a:pPr marL="457200" indent="-457200">
              <a:buFont typeface="Arial" panose="020B0604020202020204" pitchFamily="34" charset="0"/>
              <a:buChar char="•"/>
            </a:pPr>
            <a:r>
              <a:rPr lang="ru-RU" sz="2000" dirty="0">
                <a:latin typeface="Times New Roman" panose="02020603050405020304" pitchFamily="18" charset="0"/>
                <a:cs typeface="Times New Roman" panose="02020603050405020304" pitchFamily="18" charset="0"/>
              </a:rPr>
              <a:t>Сот </a:t>
            </a:r>
            <a:r>
              <a:rPr lang="ru-RU" sz="2000" dirty="0" err="1">
                <a:latin typeface="Times New Roman" panose="02020603050405020304" pitchFamily="18" charset="0"/>
                <a:cs typeface="Times New Roman" panose="02020603050405020304" pitchFamily="18" charset="0"/>
              </a:rPr>
              <a:t>сараптамасы</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Жарылғыш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заттарды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жедел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Мұнай</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мұнай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өнімдерін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Радиоактивті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материалдарды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Наноматериалдарды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талдау</a:t>
            </a:r>
            <a:endParaRPr lang="ru-RU"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u-RU" sz="2000" dirty="0" err="1">
                <a:latin typeface="Times New Roman" panose="02020603050405020304" pitchFamily="18" charset="0"/>
                <a:cs typeface="Times New Roman" panose="02020603050405020304" pitchFamily="18" charset="0"/>
              </a:rPr>
              <a:t>Ғарыштық</a:t>
            </a:r>
            <a:r>
              <a:rPr lang="ru-RU" sz="2000" dirty="0">
                <a:latin typeface="Times New Roman" panose="02020603050405020304" pitchFamily="18" charset="0"/>
                <a:cs typeface="Times New Roman" panose="02020603050405020304" pitchFamily="18" charset="0"/>
              </a:rPr>
              <a:t> аналитика</a:t>
            </a:r>
            <a:endParaRPr lang="ru-KZ"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9A8B3E6D-4094-4BB5-B933-3C46504C5B0F}"/>
              </a:ext>
            </a:extLst>
          </p:cNvPr>
          <p:cNvSpPr txBox="1"/>
          <p:nvPr/>
        </p:nvSpPr>
        <p:spPr>
          <a:xfrm>
            <a:off x="1763688" y="260648"/>
            <a:ext cx="5976664" cy="400110"/>
          </a:xfrm>
          <a:prstGeom prst="rect">
            <a:avLst/>
          </a:prstGeom>
          <a:noFill/>
        </p:spPr>
        <p:txBody>
          <a:bodyPr wrap="square">
            <a:spAutoFit/>
          </a:bodyPr>
          <a:lstStyle/>
          <a:p>
            <a:r>
              <a:rPr lang="ru-RU" sz="2000" b="1" dirty="0" err="1">
                <a:latin typeface="Times New Roman" panose="02020603050405020304" pitchFamily="18" charset="0"/>
                <a:cs typeface="Times New Roman" panose="02020603050405020304" pitchFamily="18" charset="0"/>
              </a:rPr>
              <a:t>Аналитикалық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химияның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практикалық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маңызы</a:t>
            </a:r>
            <a:endParaRPr lang="ru-KZ"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5833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4"/>
          <p:cNvSpPr>
            <a:spLocks noChangeArrowheads="1"/>
          </p:cNvSpPr>
          <p:nvPr/>
        </p:nvSpPr>
        <p:spPr bwMode="auto">
          <a:xfrm>
            <a:off x="3492500" y="2276475"/>
            <a:ext cx="2376488" cy="1728788"/>
          </a:xfrm>
          <a:prstGeom prst="ellipse">
            <a:avLst/>
          </a:prstGeom>
          <a:solidFill>
            <a:srgbClr val="66FF99"/>
          </a:solidFill>
          <a:ln w="9525">
            <a:solidFill>
              <a:schemeClr val="tx1"/>
            </a:solidFill>
            <a:round/>
            <a:headEnd/>
            <a:tailEnd/>
          </a:ln>
        </p:spPr>
        <p:txBody>
          <a:bodyPr wrap="none" anchor="ctr"/>
          <a:lstStyle/>
          <a:p>
            <a:endParaRPr lang="ru-RU">
              <a:latin typeface="Calibri" pitchFamily="34" charset="0"/>
            </a:endParaRPr>
          </a:p>
        </p:txBody>
      </p:sp>
      <p:pic>
        <p:nvPicPr>
          <p:cNvPr id="8195" name="Рисунок 2" descr="C:\Documents and Settings\User\Рабочий стол\281.jpg"/>
          <p:cNvPicPr>
            <a:picLocks noChangeAspect="1" noChangeArrowheads="1"/>
          </p:cNvPicPr>
          <p:nvPr/>
        </p:nvPicPr>
        <p:blipFill>
          <a:blip r:embed="rId2" cstate="print"/>
          <a:srcRect/>
          <a:stretch>
            <a:fillRect/>
          </a:stretch>
        </p:blipFill>
        <p:spPr bwMode="auto">
          <a:xfrm>
            <a:off x="468313" y="188913"/>
            <a:ext cx="2962275" cy="1990725"/>
          </a:xfrm>
          <a:prstGeom prst="rect">
            <a:avLst/>
          </a:prstGeom>
          <a:noFill/>
          <a:ln w="9525">
            <a:noFill/>
            <a:miter lim="800000"/>
            <a:headEnd/>
            <a:tailEnd/>
          </a:ln>
        </p:spPr>
      </p:pic>
      <p:pic>
        <p:nvPicPr>
          <p:cNvPr id="8196" name="Рисунок 3" descr="C:\Documents and Settings\User\Рабочий стол\277.jpg"/>
          <p:cNvPicPr>
            <a:picLocks noChangeAspect="1" noChangeArrowheads="1"/>
          </p:cNvPicPr>
          <p:nvPr/>
        </p:nvPicPr>
        <p:blipFill>
          <a:blip r:embed="rId3" cstate="print"/>
          <a:srcRect/>
          <a:stretch>
            <a:fillRect/>
          </a:stretch>
        </p:blipFill>
        <p:spPr bwMode="auto">
          <a:xfrm>
            <a:off x="3779838" y="188913"/>
            <a:ext cx="2981325" cy="1885950"/>
          </a:xfrm>
          <a:prstGeom prst="rect">
            <a:avLst/>
          </a:prstGeom>
          <a:noFill/>
          <a:ln w="9525">
            <a:noFill/>
            <a:miter lim="800000"/>
            <a:headEnd/>
            <a:tailEnd/>
          </a:ln>
        </p:spPr>
      </p:pic>
      <p:pic>
        <p:nvPicPr>
          <p:cNvPr id="8197" name="Рисунок 1" descr="C:\Documents and Settings\User\Рабочий стол\analiz.jpg"/>
          <p:cNvPicPr>
            <a:picLocks noChangeAspect="1" noChangeArrowheads="1"/>
          </p:cNvPicPr>
          <p:nvPr/>
        </p:nvPicPr>
        <p:blipFill>
          <a:blip r:embed="rId4" cstate="print"/>
          <a:srcRect/>
          <a:stretch>
            <a:fillRect/>
          </a:stretch>
        </p:blipFill>
        <p:spPr bwMode="auto">
          <a:xfrm>
            <a:off x="611188" y="4221163"/>
            <a:ext cx="2543175" cy="1676400"/>
          </a:xfrm>
          <a:prstGeom prst="rect">
            <a:avLst/>
          </a:prstGeom>
          <a:noFill/>
          <a:ln w="9525">
            <a:noFill/>
            <a:miter lim="800000"/>
            <a:headEnd/>
            <a:tailEnd/>
          </a:ln>
        </p:spPr>
      </p:pic>
      <p:pic>
        <p:nvPicPr>
          <p:cNvPr id="8198" name="Рисунок 5" descr="C:\Documents and Settings\User\Рабочий стол\blood_1.jpg"/>
          <p:cNvPicPr>
            <a:picLocks noChangeAspect="1" noChangeArrowheads="1"/>
          </p:cNvPicPr>
          <p:nvPr/>
        </p:nvPicPr>
        <p:blipFill>
          <a:blip r:embed="rId5" cstate="print"/>
          <a:srcRect/>
          <a:stretch>
            <a:fillRect/>
          </a:stretch>
        </p:blipFill>
        <p:spPr bwMode="auto">
          <a:xfrm>
            <a:off x="6300788" y="3933825"/>
            <a:ext cx="2543175" cy="2543175"/>
          </a:xfrm>
          <a:prstGeom prst="rect">
            <a:avLst/>
          </a:prstGeom>
          <a:noFill/>
          <a:ln w="9525">
            <a:noFill/>
            <a:miter lim="800000"/>
            <a:headEnd/>
            <a:tailEnd/>
          </a:ln>
        </p:spPr>
      </p:pic>
      <p:pic>
        <p:nvPicPr>
          <p:cNvPr id="8199" name="Рисунок 6" descr="C:\Documents and Settings\User\Рабочий стол\gepatit.jpg"/>
          <p:cNvPicPr>
            <a:picLocks noChangeAspect="1" noChangeArrowheads="1"/>
          </p:cNvPicPr>
          <p:nvPr/>
        </p:nvPicPr>
        <p:blipFill>
          <a:blip r:embed="rId6" cstate="print"/>
          <a:srcRect/>
          <a:stretch>
            <a:fillRect/>
          </a:stretch>
        </p:blipFill>
        <p:spPr bwMode="auto">
          <a:xfrm>
            <a:off x="611188" y="2276475"/>
            <a:ext cx="2543175" cy="1647825"/>
          </a:xfrm>
          <a:prstGeom prst="rect">
            <a:avLst/>
          </a:prstGeom>
          <a:noFill/>
          <a:ln w="9525">
            <a:noFill/>
            <a:miter lim="800000"/>
            <a:headEnd/>
            <a:tailEnd/>
          </a:ln>
        </p:spPr>
      </p:pic>
      <p:pic>
        <p:nvPicPr>
          <p:cNvPr id="8200" name="Рисунок 9" descr="C:\Documents and Settings\User\Рабочий стол\veshestv.jpg"/>
          <p:cNvPicPr>
            <a:picLocks noChangeAspect="1" noChangeArrowheads="1"/>
          </p:cNvPicPr>
          <p:nvPr/>
        </p:nvPicPr>
        <p:blipFill>
          <a:blip r:embed="rId7" cstate="print"/>
          <a:srcRect/>
          <a:stretch>
            <a:fillRect/>
          </a:stretch>
        </p:blipFill>
        <p:spPr bwMode="auto">
          <a:xfrm>
            <a:off x="3348038" y="4149725"/>
            <a:ext cx="2628900" cy="2505075"/>
          </a:xfrm>
          <a:prstGeom prst="rect">
            <a:avLst/>
          </a:prstGeom>
          <a:noFill/>
          <a:ln w="9525">
            <a:noFill/>
            <a:miter lim="800000"/>
            <a:headEnd/>
            <a:tailEnd/>
          </a:ln>
        </p:spPr>
      </p:pic>
      <p:sp>
        <p:nvSpPr>
          <p:cNvPr id="8201" name="WordArt 11"/>
          <p:cNvSpPr>
            <a:spLocks noChangeArrowheads="1" noChangeShapeType="1" noTextEdit="1"/>
          </p:cNvSpPr>
          <p:nvPr/>
        </p:nvSpPr>
        <p:spPr bwMode="auto">
          <a:xfrm>
            <a:off x="3635375" y="2636838"/>
            <a:ext cx="2016125" cy="1008062"/>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Анализдің </a:t>
            </a:r>
          </a:p>
          <a:p>
            <a:pPr algn="ctr"/>
            <a:r>
              <a:rPr lang="ru-RU"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қолдану </a:t>
            </a:r>
          </a:p>
          <a:p>
            <a:pPr algn="ctr"/>
            <a:r>
              <a:rPr lang="ru-RU"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салалары</a:t>
            </a:r>
          </a:p>
        </p:txBody>
      </p:sp>
      <p:pic>
        <p:nvPicPr>
          <p:cNvPr id="8202" name="Picture 13" descr="alt"/>
          <p:cNvPicPr>
            <a:picLocks noChangeAspect="1" noChangeArrowheads="1"/>
          </p:cNvPicPr>
          <p:nvPr/>
        </p:nvPicPr>
        <p:blipFill>
          <a:blip r:embed="rId8" cstate="print"/>
          <a:srcRect/>
          <a:stretch>
            <a:fillRect/>
          </a:stretch>
        </p:blipFill>
        <p:spPr bwMode="auto">
          <a:xfrm>
            <a:off x="6084888" y="981075"/>
            <a:ext cx="2808287" cy="2724150"/>
          </a:xfrm>
          <a:prstGeom prst="rect">
            <a:avLst/>
          </a:prstGeom>
          <a:noFill/>
          <a:ln w="9525">
            <a:noFill/>
            <a:miter lim="800000"/>
            <a:headEnd/>
            <a:tailEnd/>
          </a:ln>
        </p:spPr>
      </p:pic>
      <p:sp>
        <p:nvSpPr>
          <p:cNvPr id="8203" name="Text Box 14"/>
          <p:cNvSpPr txBox="1">
            <a:spLocks noChangeArrowheads="1"/>
          </p:cNvSpPr>
          <p:nvPr/>
        </p:nvSpPr>
        <p:spPr bwMode="auto">
          <a:xfrm>
            <a:off x="0" y="0"/>
            <a:ext cx="311150" cy="366713"/>
          </a:xfrm>
          <a:prstGeom prst="rect">
            <a:avLst/>
          </a:prstGeom>
          <a:noFill/>
          <a:ln w="9525">
            <a:noFill/>
            <a:miter lim="800000"/>
            <a:headEnd/>
            <a:tailEnd/>
          </a:ln>
        </p:spPr>
        <p:txBody>
          <a:bodyPr wrap="none">
            <a:spAutoFit/>
          </a:bodyPr>
          <a:lstStyle/>
          <a:p>
            <a:r>
              <a:rPr lang="kk-KZ">
                <a:latin typeface="Calibri" pitchFamily="34" charset="0"/>
              </a:rPr>
              <a:t>3</a:t>
            </a:r>
            <a:endParaRPr lang="ru-RU">
              <a:latin typeface="Calibri" pitchFamily="34" charset="0"/>
            </a:endParaRPr>
          </a:p>
        </p:txBody>
      </p:sp>
    </p:spTree>
    <p:extLst>
      <p:ext uri="{BB962C8B-B14F-4D97-AF65-F5344CB8AC3E}">
        <p14:creationId xmlns:p14="http://schemas.microsoft.com/office/powerpoint/2010/main" val="2878324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AF95CA-2267-4697-BA67-0B0D3B8C200D}"/>
              </a:ext>
            </a:extLst>
          </p:cNvPr>
          <p:cNvSpPr>
            <a:spLocks noGrp="1"/>
          </p:cNvSpPr>
          <p:nvPr>
            <p:ph type="title"/>
          </p:nvPr>
        </p:nvSpPr>
        <p:spPr/>
        <p:txBody>
          <a:bodyPr/>
          <a:lstStyle/>
          <a:p>
            <a:r>
              <a:rPr lang="kk-KZ" dirty="0"/>
              <a:t>Талдау үдерісі</a:t>
            </a:r>
            <a:endParaRPr lang="ru-KZ" dirty="0"/>
          </a:p>
        </p:txBody>
      </p:sp>
      <p:grpSp>
        <p:nvGrpSpPr>
          <p:cNvPr id="4" name="Group 1">
            <a:extLst>
              <a:ext uri="{FF2B5EF4-FFF2-40B4-BE49-F238E27FC236}">
                <a16:creationId xmlns:a16="http://schemas.microsoft.com/office/drawing/2014/main" id="{BBCE9890-003E-4F31-937F-138B18AECDB2}"/>
              </a:ext>
            </a:extLst>
          </p:cNvPr>
          <p:cNvGrpSpPr>
            <a:grpSpLocks/>
          </p:cNvGrpSpPr>
          <p:nvPr/>
        </p:nvGrpSpPr>
        <p:grpSpPr bwMode="auto">
          <a:xfrm>
            <a:off x="488029" y="2508250"/>
            <a:ext cx="8497888" cy="1841500"/>
            <a:chOff x="21" y="1344"/>
            <a:chExt cx="5353" cy="1160"/>
          </a:xfrm>
        </p:grpSpPr>
        <p:sp>
          <p:nvSpPr>
            <p:cNvPr id="5" name="Rectangle 2">
              <a:extLst>
                <a:ext uri="{FF2B5EF4-FFF2-40B4-BE49-F238E27FC236}">
                  <a16:creationId xmlns:a16="http://schemas.microsoft.com/office/drawing/2014/main" id="{2C991E04-8EAE-4C3F-9E7F-B5A5E31B2823}"/>
                </a:ext>
              </a:extLst>
            </p:cNvPr>
            <p:cNvSpPr>
              <a:spLocks noChangeArrowheads="1"/>
            </p:cNvSpPr>
            <p:nvPr/>
          </p:nvSpPr>
          <p:spPr bwMode="auto">
            <a:xfrm>
              <a:off x="21" y="1344"/>
              <a:ext cx="1025" cy="437"/>
            </a:xfrm>
            <a:prstGeom prst="rect">
              <a:avLst/>
            </a:prstGeom>
            <a:gradFill rotWithShape="0">
              <a:gsLst>
                <a:gs pos="0">
                  <a:schemeClr val="accent1">
                    <a:lumMod val="20000"/>
                    <a:lumOff val="80000"/>
                  </a:schemeClr>
                </a:gs>
                <a:gs pos="100000">
                  <a:srgbClr val="558ED5"/>
                </a:gs>
              </a:gsLst>
              <a:lin ang="5400000" scaled="1"/>
            </a:gradFill>
            <a:ln w="12600">
              <a:solidFill>
                <a:srgbClr val="BFBFB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000" i="1" dirty="0" err="1">
                  <a:latin typeface="Arial" charset="0"/>
                </a:rPr>
                <a:t>Үлгі</a:t>
              </a:r>
              <a:r>
                <a:rPr lang="ru-RU" sz="2000" i="1" dirty="0">
                  <a:latin typeface="Arial" charset="0"/>
                </a:rPr>
                <a:t> </a:t>
              </a:r>
              <a:r>
                <a:rPr lang="ru-RU" sz="2000" i="1" dirty="0" err="1">
                  <a:latin typeface="Arial" charset="0"/>
                </a:rPr>
                <a:t>алу</a:t>
              </a:r>
              <a:endParaRPr lang="ru-RU" sz="2000" i="1" dirty="0">
                <a:latin typeface="Arial" charset="0"/>
              </a:endParaRPr>
            </a:p>
          </p:txBody>
        </p:sp>
        <p:sp>
          <p:nvSpPr>
            <p:cNvPr id="6" name="Rectangle 3">
              <a:extLst>
                <a:ext uri="{FF2B5EF4-FFF2-40B4-BE49-F238E27FC236}">
                  <a16:creationId xmlns:a16="http://schemas.microsoft.com/office/drawing/2014/main" id="{C3A85E22-6F9E-4AD5-A27A-9DB6A3F77082}"/>
                </a:ext>
              </a:extLst>
            </p:cNvPr>
            <p:cNvSpPr>
              <a:spLocks noChangeArrowheads="1"/>
            </p:cNvSpPr>
            <p:nvPr/>
          </p:nvSpPr>
          <p:spPr bwMode="auto">
            <a:xfrm>
              <a:off x="1343" y="1344"/>
              <a:ext cx="1404" cy="315"/>
            </a:xfrm>
            <a:prstGeom prst="rect">
              <a:avLst/>
            </a:prstGeom>
            <a:gradFill rotWithShape="0">
              <a:gsLst>
                <a:gs pos="0">
                  <a:srgbClr val="E1E8F5"/>
                </a:gs>
                <a:gs pos="100000">
                  <a:srgbClr val="558ED5"/>
                </a:gs>
              </a:gsLst>
              <a:lin ang="5400000" scaled="1"/>
            </a:gradFill>
            <a:ln w="12600">
              <a:solidFill>
                <a:srgbClr val="C0C0C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9pPr>
            </a:lstStyle>
            <a:p>
              <a:pPr eaLnBrk="1" hangingPunct="1"/>
              <a:r>
                <a:rPr lang="ru-RU" altLang="ru-KZ" sz="2000" i="1" dirty="0" err="1"/>
                <a:t>Үлгіні</a:t>
              </a:r>
              <a:r>
                <a:rPr lang="ru-RU" altLang="ru-KZ" sz="2000" i="1" dirty="0"/>
                <a:t> </a:t>
              </a:r>
              <a:r>
                <a:rPr lang="ru-RU" altLang="ru-KZ" sz="2000" i="1" dirty="0" err="1"/>
                <a:t>даярлау</a:t>
              </a:r>
              <a:endParaRPr lang="ru-RU" altLang="ru-KZ" sz="2000" i="1" dirty="0"/>
            </a:p>
          </p:txBody>
        </p:sp>
        <p:sp>
          <p:nvSpPr>
            <p:cNvPr id="7" name="Line 4">
              <a:extLst>
                <a:ext uri="{FF2B5EF4-FFF2-40B4-BE49-F238E27FC236}">
                  <a16:creationId xmlns:a16="http://schemas.microsoft.com/office/drawing/2014/main" id="{CAA38885-6F69-46F8-886C-C5E058B8E80D}"/>
                </a:ext>
              </a:extLst>
            </p:cNvPr>
            <p:cNvSpPr>
              <a:spLocks noChangeShapeType="1"/>
            </p:cNvSpPr>
            <p:nvPr/>
          </p:nvSpPr>
          <p:spPr bwMode="auto">
            <a:xfrm>
              <a:off x="1046" y="1484"/>
              <a:ext cx="297" cy="1"/>
            </a:xfrm>
            <a:prstGeom prst="line">
              <a:avLst/>
            </a:prstGeom>
            <a:noFill/>
            <a:ln w="28440">
              <a:solidFill>
                <a:srgbClr val="333333"/>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8" name="Rectangle 5">
              <a:extLst>
                <a:ext uri="{FF2B5EF4-FFF2-40B4-BE49-F238E27FC236}">
                  <a16:creationId xmlns:a16="http://schemas.microsoft.com/office/drawing/2014/main" id="{F7CEA311-7150-4D2E-8DA2-F2515A431EAA}"/>
                </a:ext>
              </a:extLst>
            </p:cNvPr>
            <p:cNvSpPr>
              <a:spLocks noChangeArrowheads="1"/>
            </p:cNvSpPr>
            <p:nvPr/>
          </p:nvSpPr>
          <p:spPr bwMode="auto">
            <a:xfrm>
              <a:off x="2997" y="1344"/>
              <a:ext cx="933" cy="437"/>
            </a:xfrm>
            <a:prstGeom prst="rect">
              <a:avLst/>
            </a:prstGeom>
            <a:gradFill rotWithShape="0">
              <a:gsLst>
                <a:gs pos="0">
                  <a:srgbClr val="E1E8F5"/>
                </a:gs>
                <a:gs pos="100000">
                  <a:srgbClr val="558ED5"/>
                </a:gs>
              </a:gsLst>
              <a:lin ang="5400000" scaled="1"/>
            </a:gradFill>
            <a:ln w="12600">
              <a:solidFill>
                <a:srgbClr val="C0C0C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9pPr>
            </a:lstStyle>
            <a:p>
              <a:pPr eaLnBrk="1" hangingPunct="1"/>
              <a:r>
                <a:rPr lang="ru-RU" altLang="ru-KZ" sz="2000" i="1" dirty="0" err="1"/>
                <a:t>Талдау</a:t>
              </a:r>
              <a:endParaRPr lang="ru-RU" altLang="ru-KZ" sz="2000" i="1" dirty="0"/>
            </a:p>
          </p:txBody>
        </p:sp>
        <p:sp>
          <p:nvSpPr>
            <p:cNvPr id="9" name="Line 6">
              <a:extLst>
                <a:ext uri="{FF2B5EF4-FFF2-40B4-BE49-F238E27FC236}">
                  <a16:creationId xmlns:a16="http://schemas.microsoft.com/office/drawing/2014/main" id="{F2B59C8D-7C10-46A5-ACDD-8C827AEEE6DE}"/>
                </a:ext>
              </a:extLst>
            </p:cNvPr>
            <p:cNvSpPr>
              <a:spLocks noChangeShapeType="1"/>
            </p:cNvSpPr>
            <p:nvPr/>
          </p:nvSpPr>
          <p:spPr bwMode="auto">
            <a:xfrm>
              <a:off x="2782" y="1484"/>
              <a:ext cx="215" cy="1"/>
            </a:xfrm>
            <a:prstGeom prst="line">
              <a:avLst/>
            </a:prstGeom>
            <a:noFill/>
            <a:ln w="28440">
              <a:solidFill>
                <a:srgbClr val="333333"/>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10" name="Line 7">
              <a:extLst>
                <a:ext uri="{FF2B5EF4-FFF2-40B4-BE49-F238E27FC236}">
                  <a16:creationId xmlns:a16="http://schemas.microsoft.com/office/drawing/2014/main" id="{B7D96EFA-A15F-4327-AA7B-B073997AC104}"/>
                </a:ext>
              </a:extLst>
            </p:cNvPr>
            <p:cNvSpPr>
              <a:spLocks noChangeShapeType="1"/>
            </p:cNvSpPr>
            <p:nvPr/>
          </p:nvSpPr>
          <p:spPr bwMode="auto">
            <a:xfrm>
              <a:off x="3930" y="1484"/>
              <a:ext cx="297" cy="1"/>
            </a:xfrm>
            <a:prstGeom prst="line">
              <a:avLst/>
            </a:prstGeom>
            <a:noFill/>
            <a:ln w="28440">
              <a:solidFill>
                <a:srgbClr val="333333"/>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11" name="Rectangle 8">
              <a:extLst>
                <a:ext uri="{FF2B5EF4-FFF2-40B4-BE49-F238E27FC236}">
                  <a16:creationId xmlns:a16="http://schemas.microsoft.com/office/drawing/2014/main" id="{6539CABF-0FE6-4086-B1CF-B364C9EE3E4A}"/>
                </a:ext>
              </a:extLst>
            </p:cNvPr>
            <p:cNvSpPr>
              <a:spLocks noChangeArrowheads="1"/>
            </p:cNvSpPr>
            <p:nvPr/>
          </p:nvSpPr>
          <p:spPr bwMode="auto">
            <a:xfrm>
              <a:off x="4227" y="1344"/>
              <a:ext cx="1147" cy="437"/>
            </a:xfrm>
            <a:prstGeom prst="rect">
              <a:avLst/>
            </a:prstGeom>
            <a:gradFill rotWithShape="0">
              <a:gsLst>
                <a:gs pos="0">
                  <a:srgbClr val="E1E8F5"/>
                </a:gs>
                <a:gs pos="100000">
                  <a:srgbClr val="558ED5"/>
                </a:gs>
              </a:gsLst>
              <a:lin ang="5400000" scaled="1"/>
            </a:gradFill>
            <a:ln w="12600">
              <a:solidFill>
                <a:srgbClr val="C0C0C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9pPr>
            </a:lstStyle>
            <a:p>
              <a:pPr eaLnBrk="1" hangingPunct="1"/>
              <a:r>
                <a:rPr lang="ru-RU" altLang="ru-KZ" sz="2000" i="1" dirty="0" err="1">
                  <a:solidFill>
                    <a:srgbClr val="000000"/>
                  </a:solidFill>
                </a:rPr>
                <a:t>Нәтижелерді</a:t>
              </a:r>
              <a:endParaRPr lang="ru-RU" altLang="ru-KZ" sz="2000" i="1" dirty="0">
                <a:solidFill>
                  <a:srgbClr val="000000"/>
                </a:solidFill>
              </a:endParaRPr>
            </a:p>
            <a:p>
              <a:pPr eaLnBrk="1" hangingPunct="1"/>
              <a:r>
                <a:rPr lang="ru-RU" altLang="ru-KZ" sz="2000" i="1" dirty="0" err="1">
                  <a:solidFill>
                    <a:srgbClr val="000000"/>
                  </a:solidFill>
                </a:rPr>
                <a:t>өңдеу</a:t>
              </a:r>
              <a:endParaRPr lang="ru-RU" altLang="ru-KZ" sz="2000" i="1" dirty="0">
                <a:solidFill>
                  <a:srgbClr val="000000"/>
                </a:solidFill>
              </a:endParaRPr>
            </a:p>
          </p:txBody>
        </p:sp>
        <p:sp>
          <p:nvSpPr>
            <p:cNvPr id="12" name="Line 9">
              <a:extLst>
                <a:ext uri="{FF2B5EF4-FFF2-40B4-BE49-F238E27FC236}">
                  <a16:creationId xmlns:a16="http://schemas.microsoft.com/office/drawing/2014/main" id="{526D7409-0BBC-431F-97DF-A0CE3B4C493A}"/>
                </a:ext>
              </a:extLst>
            </p:cNvPr>
            <p:cNvSpPr>
              <a:spLocks noChangeShapeType="1"/>
            </p:cNvSpPr>
            <p:nvPr/>
          </p:nvSpPr>
          <p:spPr bwMode="auto">
            <a:xfrm>
              <a:off x="1937" y="1659"/>
              <a:ext cx="1" cy="245"/>
            </a:xfrm>
            <a:prstGeom prst="line">
              <a:avLst/>
            </a:prstGeom>
            <a:noFill/>
            <a:ln w="2844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13" name="Line 10">
              <a:extLst>
                <a:ext uri="{FF2B5EF4-FFF2-40B4-BE49-F238E27FC236}">
                  <a16:creationId xmlns:a16="http://schemas.microsoft.com/office/drawing/2014/main" id="{BE73D9A1-A1E4-41EB-8ABD-99C0E7DE82F3}"/>
                </a:ext>
              </a:extLst>
            </p:cNvPr>
            <p:cNvSpPr>
              <a:spLocks noChangeShapeType="1"/>
            </p:cNvSpPr>
            <p:nvPr/>
          </p:nvSpPr>
          <p:spPr bwMode="auto">
            <a:xfrm>
              <a:off x="1258" y="1904"/>
              <a:ext cx="1357" cy="1"/>
            </a:xfrm>
            <a:prstGeom prst="line">
              <a:avLst/>
            </a:prstGeom>
            <a:noFill/>
            <a:ln w="2844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14" name="Line 11">
              <a:extLst>
                <a:ext uri="{FF2B5EF4-FFF2-40B4-BE49-F238E27FC236}">
                  <a16:creationId xmlns:a16="http://schemas.microsoft.com/office/drawing/2014/main" id="{231B2FEA-A94E-4505-8993-5EFC8421B490}"/>
                </a:ext>
              </a:extLst>
            </p:cNvPr>
            <p:cNvSpPr>
              <a:spLocks noChangeShapeType="1"/>
            </p:cNvSpPr>
            <p:nvPr/>
          </p:nvSpPr>
          <p:spPr bwMode="auto">
            <a:xfrm>
              <a:off x="1258" y="1904"/>
              <a:ext cx="1" cy="210"/>
            </a:xfrm>
            <a:prstGeom prst="line">
              <a:avLst/>
            </a:prstGeom>
            <a:noFill/>
            <a:ln w="2844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sp>
          <p:nvSpPr>
            <p:cNvPr id="15" name="Rectangle 12">
              <a:extLst>
                <a:ext uri="{FF2B5EF4-FFF2-40B4-BE49-F238E27FC236}">
                  <a16:creationId xmlns:a16="http://schemas.microsoft.com/office/drawing/2014/main" id="{73E85CB7-6283-4976-A9AD-CFF265998260}"/>
                </a:ext>
              </a:extLst>
            </p:cNvPr>
            <p:cNvSpPr>
              <a:spLocks noChangeArrowheads="1"/>
            </p:cNvSpPr>
            <p:nvPr/>
          </p:nvSpPr>
          <p:spPr bwMode="auto">
            <a:xfrm>
              <a:off x="692" y="2114"/>
              <a:ext cx="1098" cy="390"/>
            </a:xfrm>
            <a:prstGeom prst="rect">
              <a:avLst/>
            </a:prstGeom>
            <a:gradFill rotWithShape="0">
              <a:gsLst>
                <a:gs pos="0">
                  <a:schemeClr val="accent1">
                    <a:lumMod val="20000"/>
                    <a:lumOff val="80000"/>
                  </a:schemeClr>
                </a:gs>
                <a:gs pos="100000">
                  <a:srgbClr val="558ED5"/>
                </a:gs>
              </a:gsLst>
              <a:lin ang="5400000" scaled="1"/>
            </a:gradFill>
            <a:ln w="12600">
              <a:solidFill>
                <a:srgbClr val="C0C0C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000" i="1" dirty="0" err="1">
                  <a:latin typeface="Arial" charset="0"/>
                </a:rPr>
                <a:t>Ыдырату</a:t>
              </a:r>
              <a:endParaRPr lang="ru-RU" sz="2000" i="1" dirty="0">
                <a:latin typeface="Arial" charset="0"/>
              </a:endParaRPr>
            </a:p>
          </p:txBody>
        </p:sp>
        <p:sp>
          <p:nvSpPr>
            <p:cNvPr id="16" name="Rectangle 13">
              <a:extLst>
                <a:ext uri="{FF2B5EF4-FFF2-40B4-BE49-F238E27FC236}">
                  <a16:creationId xmlns:a16="http://schemas.microsoft.com/office/drawing/2014/main" id="{107B68CB-21A1-4143-8D7A-D5210E622404}"/>
                </a:ext>
              </a:extLst>
            </p:cNvPr>
            <p:cNvSpPr>
              <a:spLocks noChangeArrowheads="1"/>
            </p:cNvSpPr>
            <p:nvPr/>
          </p:nvSpPr>
          <p:spPr bwMode="auto">
            <a:xfrm>
              <a:off x="2191" y="2114"/>
              <a:ext cx="1739" cy="390"/>
            </a:xfrm>
            <a:prstGeom prst="rect">
              <a:avLst/>
            </a:prstGeom>
            <a:gradFill rotWithShape="0">
              <a:gsLst>
                <a:gs pos="0">
                  <a:srgbClr val="E1E8F5"/>
                </a:gs>
                <a:gs pos="100000">
                  <a:srgbClr val="558ED5"/>
                </a:gs>
              </a:gsLst>
              <a:lin ang="5400000" scaled="1"/>
            </a:gradFill>
            <a:ln w="12600">
              <a:solidFill>
                <a:srgbClr val="C0C0C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panose="020B0604020202020204" pitchFamily="34" charset="0"/>
                </a:defRPr>
              </a:lvl9pPr>
            </a:lstStyle>
            <a:p>
              <a:pPr eaLnBrk="1" hangingPunct="1"/>
              <a:r>
                <a:rPr lang="ru-RU" altLang="ru-KZ" sz="2000" i="1" dirty="0" err="1">
                  <a:solidFill>
                    <a:srgbClr val="000000"/>
                  </a:solidFill>
                </a:rPr>
                <a:t>Концентрлеу</a:t>
              </a:r>
              <a:r>
                <a:rPr lang="ru-RU" altLang="ru-KZ" sz="2000" i="1" dirty="0">
                  <a:solidFill>
                    <a:srgbClr val="000000"/>
                  </a:solidFill>
                </a:rPr>
                <a:t> </a:t>
              </a:r>
              <a:r>
                <a:rPr lang="ru-RU" altLang="ru-KZ" sz="2000" i="1" dirty="0" err="1">
                  <a:solidFill>
                    <a:srgbClr val="000000"/>
                  </a:solidFill>
                </a:rPr>
                <a:t>және</a:t>
              </a:r>
              <a:endParaRPr lang="ru-RU" altLang="ru-KZ" sz="2000" i="1" dirty="0">
                <a:solidFill>
                  <a:srgbClr val="000000"/>
                </a:solidFill>
              </a:endParaRPr>
            </a:p>
            <a:p>
              <a:pPr eaLnBrk="1" hangingPunct="1"/>
              <a:r>
                <a:rPr lang="ru-RU" altLang="ru-KZ" sz="2000" i="1" dirty="0" err="1">
                  <a:solidFill>
                    <a:srgbClr val="000000"/>
                  </a:solidFill>
                </a:rPr>
                <a:t>Бөліп</a:t>
              </a:r>
              <a:r>
                <a:rPr lang="ru-RU" altLang="ru-KZ" sz="2000" i="1" dirty="0">
                  <a:solidFill>
                    <a:srgbClr val="000000"/>
                  </a:solidFill>
                </a:rPr>
                <a:t> </a:t>
              </a:r>
              <a:r>
                <a:rPr lang="ru-RU" altLang="ru-KZ" sz="2000" i="1" dirty="0" err="1">
                  <a:solidFill>
                    <a:srgbClr val="000000"/>
                  </a:solidFill>
                </a:rPr>
                <a:t>алу</a:t>
              </a:r>
              <a:endParaRPr lang="ru-RU" altLang="ru-KZ" sz="2000" i="1" dirty="0">
                <a:solidFill>
                  <a:srgbClr val="000000"/>
                </a:solidFill>
              </a:endParaRPr>
            </a:p>
          </p:txBody>
        </p:sp>
        <p:sp>
          <p:nvSpPr>
            <p:cNvPr id="17" name="Line 14">
              <a:extLst>
                <a:ext uri="{FF2B5EF4-FFF2-40B4-BE49-F238E27FC236}">
                  <a16:creationId xmlns:a16="http://schemas.microsoft.com/office/drawing/2014/main" id="{98D9E596-A44A-4780-B230-A7212BBE78BD}"/>
                </a:ext>
              </a:extLst>
            </p:cNvPr>
            <p:cNvSpPr>
              <a:spLocks noChangeShapeType="1"/>
            </p:cNvSpPr>
            <p:nvPr/>
          </p:nvSpPr>
          <p:spPr bwMode="auto">
            <a:xfrm>
              <a:off x="2616" y="1904"/>
              <a:ext cx="1" cy="210"/>
            </a:xfrm>
            <a:prstGeom prst="line">
              <a:avLst/>
            </a:prstGeom>
            <a:noFill/>
            <a:ln w="2844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KZ"/>
            </a:p>
          </p:txBody>
        </p:sp>
      </p:grpSp>
    </p:spTree>
    <p:extLst>
      <p:ext uri="{BB962C8B-B14F-4D97-AF65-F5344CB8AC3E}">
        <p14:creationId xmlns:p14="http://schemas.microsoft.com/office/powerpoint/2010/main" val="507530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570927"/>
            <a:ext cx="8208912" cy="3716146"/>
          </a:xfrm>
          <a:prstGeom prst="rect">
            <a:avLst/>
          </a:prstGeom>
        </p:spPr>
        <p:txBody>
          <a:bodyPr wrap="square">
            <a:spAutoFit/>
          </a:bodyPr>
          <a:lstStyle/>
          <a:p>
            <a:pPr indent="252095" algn="just">
              <a:lnSpc>
                <a:spcPct val="150000"/>
              </a:lnSpc>
              <a:spcAft>
                <a:spcPts val="0"/>
              </a:spcAft>
            </a:pPr>
            <a:r>
              <a:rPr lang="kk-KZ" b="1" dirty="0">
                <a:latin typeface="Times New Roman" pitchFamily="18" charset="0"/>
                <a:cs typeface="Times New Roman" pitchFamily="18" charset="0"/>
              </a:rPr>
              <a:t>Аналитикалық химия</a:t>
            </a:r>
            <a:r>
              <a:rPr lang="kk-KZ" dirty="0">
                <a:latin typeface="Times New Roman" panose="02020603050405020304" pitchFamily="18" charset="0"/>
                <a:cs typeface="Times New Roman" panose="02020603050405020304" pitchFamily="18" charset="0"/>
              </a:rPr>
              <a:t>– әртүрлі қосылыстар мен заттардың құрамын анализдеу әдістері туралы ғылым. Олай болса, аналитикалық химияның пәні ретінде анализдің жаңа әдістерін жасауды, анализді практика жүзінде қолдануды және анализ әдістерін терең зерттеу арқылы олардың теориялық негізін қалыптастыруды айтуға болады.</a:t>
            </a:r>
            <a:endParaRPr lang="ru-RU" dirty="0">
              <a:latin typeface="Times New Roman" panose="02020603050405020304" pitchFamily="18" charset="0"/>
              <a:cs typeface="Times New Roman" panose="02020603050405020304" pitchFamily="18" charset="0"/>
            </a:endParaRPr>
          </a:p>
          <a:p>
            <a:pPr indent="252095" algn="just">
              <a:lnSpc>
                <a:spcPct val="150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Химиялық анализді тиімді түрде жүргізбейінше табиғатты қорғау және денсаулық сақтау жүйелері мен қауіпсіздік комплекстерін іске қосу және жандыру, оларды одан әрі дамыту мүмкін болмайды. </a:t>
            </a:r>
          </a:p>
          <a:p>
            <a:pPr indent="252095" algn="just">
              <a:lnSpc>
                <a:spcPct val="115000"/>
              </a:lnSpc>
              <a:spcAft>
                <a:spcPts val="0"/>
              </a:spcAft>
            </a:pP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2"/>
          <p:cNvSpPr txBox="1">
            <a:spLocks noChangeArrowheads="1"/>
          </p:cNvSpPr>
          <p:nvPr/>
        </p:nvSpPr>
        <p:spPr>
          <a:xfrm>
            <a:off x="1327299" y="-99392"/>
            <a:ext cx="6489402" cy="642938"/>
          </a:xfrm>
          <a:prstGeom prst="rect">
            <a:avLst/>
          </a:prstGeom>
        </p:spPr>
        <p:txBody>
          <a:bodyPr/>
          <a:lstStyle/>
          <a:p>
            <a:pPr algn="ctr" fontAlgn="auto">
              <a:spcAft>
                <a:spcPts val="0"/>
              </a:spcAft>
              <a:defRPr/>
            </a:pPr>
            <a:br>
              <a:rPr lang="kk-KZ" altLang="ko-KR" sz="2400" b="1" i="1" dirty="0">
                <a:latin typeface="Kz Times New Roman" pitchFamily="18" charset="0"/>
                <a:ea typeface="Kz Times New Roman" pitchFamily="18" charset="0"/>
                <a:cs typeface="Kz Times New Roman" pitchFamily="18" charset="0"/>
              </a:rPr>
            </a:br>
            <a:r>
              <a:rPr lang="kk-KZ" altLang="ko-KR" sz="2000" b="1" dirty="0">
                <a:latin typeface="Times New Roman" pitchFamily="18" charset="0"/>
                <a:ea typeface="+mj-ea"/>
                <a:cs typeface="Times New Roman" pitchFamily="18" charset="0"/>
              </a:rPr>
              <a:t>Пәннің мақсаты мен міндеттері. Аналитикалық сигнал, Аналитикалық реакциялар, олардың негізгі сипаттамалары. </a:t>
            </a:r>
            <a:br>
              <a:rPr lang="kk-KZ" altLang="ko-KR" sz="2000" b="1" dirty="0">
                <a:latin typeface="Times New Roman" pitchFamily="18" charset="0"/>
                <a:ea typeface="+mj-ea"/>
                <a:cs typeface="Times New Roman" pitchFamily="18" charset="0"/>
              </a:rPr>
            </a:br>
            <a:endParaRPr lang="ru-RU" sz="2000" b="1" dirty="0">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2326252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a:extLst>
              <a:ext uri="{FF2B5EF4-FFF2-40B4-BE49-F238E27FC236}">
                <a16:creationId xmlns:a16="http://schemas.microsoft.com/office/drawing/2014/main" id="{90C3B444-C0BE-4ED9-9E33-7D8947E50717}"/>
              </a:ext>
            </a:extLst>
          </p:cNvPr>
          <p:cNvSpPr txBox="1">
            <a:spLocks noChangeArrowheads="1"/>
          </p:cNvSpPr>
          <p:nvPr/>
        </p:nvSpPr>
        <p:spPr bwMode="auto">
          <a:xfrm>
            <a:off x="755576" y="764704"/>
            <a:ext cx="7848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ru-RU" altLang="ru-KZ" sz="3600" b="1" i="1" dirty="0" err="1">
                <a:solidFill>
                  <a:srgbClr val="003399"/>
                </a:solidFill>
              </a:rPr>
              <a:t>Химиялық</a:t>
            </a:r>
            <a:r>
              <a:rPr lang="ru-RU" altLang="ru-KZ" sz="3600" b="1" i="1" dirty="0">
                <a:solidFill>
                  <a:srgbClr val="003399"/>
                </a:solidFill>
              </a:rPr>
              <a:t> </a:t>
            </a:r>
            <a:r>
              <a:rPr lang="ru-RU" altLang="ru-KZ" sz="3600" b="1" i="1" dirty="0" err="1">
                <a:solidFill>
                  <a:srgbClr val="003399"/>
                </a:solidFill>
              </a:rPr>
              <a:t>реактивтердің</a:t>
            </a:r>
            <a:r>
              <a:rPr lang="ru-RU" altLang="ru-KZ" sz="3600" b="1" i="1" dirty="0">
                <a:solidFill>
                  <a:srgbClr val="003399"/>
                </a:solidFill>
              </a:rPr>
              <a:t> </a:t>
            </a:r>
            <a:r>
              <a:rPr lang="ru-RU" altLang="ru-KZ" sz="3600" b="1" i="1" dirty="0" err="1">
                <a:solidFill>
                  <a:srgbClr val="003399"/>
                </a:solidFill>
              </a:rPr>
              <a:t>маркасы</a:t>
            </a:r>
            <a:endParaRPr lang="ru-RU" altLang="ru-KZ" sz="3600" i="1" dirty="0">
              <a:solidFill>
                <a:srgbClr val="003399"/>
              </a:solidFill>
            </a:endParaRPr>
          </a:p>
        </p:txBody>
      </p:sp>
      <p:sp>
        <p:nvSpPr>
          <p:cNvPr id="3" name="TextBox 2">
            <a:extLst>
              <a:ext uri="{FF2B5EF4-FFF2-40B4-BE49-F238E27FC236}">
                <a16:creationId xmlns:a16="http://schemas.microsoft.com/office/drawing/2014/main" id="{2F91DFAC-D37F-4CF7-8858-E85FF2ABF4EC}"/>
              </a:ext>
            </a:extLst>
          </p:cNvPr>
          <p:cNvSpPr txBox="1"/>
          <p:nvPr/>
        </p:nvSpPr>
        <p:spPr>
          <a:xfrm>
            <a:off x="1439466" y="1808560"/>
            <a:ext cx="5724525" cy="2241960"/>
          </a:xfrm>
          <a:prstGeom prst="rect">
            <a:avLst/>
          </a:prstGeom>
          <a:noFill/>
        </p:spPr>
        <p:txBody>
          <a:bodyPr>
            <a:spAutoFit/>
          </a:bodyPr>
          <a:lstStyle/>
          <a:p>
            <a:pPr>
              <a:lnSpc>
                <a:spcPct val="150000"/>
              </a:lnSpc>
              <a:defRPr/>
            </a:pPr>
            <a:r>
              <a:rPr lang="ru-RU" sz="2400" dirty="0" err="1">
                <a:latin typeface="Times New Roman" panose="02020603050405020304" pitchFamily="18" charset="0"/>
                <a:cs typeface="Times New Roman" panose="02020603050405020304" pitchFamily="18" charset="0"/>
              </a:rPr>
              <a:t>Химиялық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реактивтердің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жіктелуі</a:t>
            </a:r>
            <a:r>
              <a:rPr lang="ru-RU" sz="2400" dirty="0">
                <a:latin typeface="Times New Roman" panose="02020603050405020304" pitchFamily="18" charset="0"/>
                <a:cs typeface="Times New Roman" panose="02020603050405020304" pitchFamily="18" charset="0"/>
              </a:rPr>
              <a:t>:</a:t>
            </a:r>
          </a:p>
          <a:p>
            <a:pPr marL="385763" indent="-385763">
              <a:lnSpc>
                <a:spcPct val="150000"/>
              </a:lnSpc>
              <a:buFontTx/>
              <a:buAutoNum type="arabicParenR"/>
              <a:defRPr/>
            </a:pPr>
            <a:r>
              <a:rPr lang="ru-RU" sz="2400" dirty="0" err="1">
                <a:latin typeface="Times New Roman" panose="02020603050405020304" pitchFamily="18" charset="0"/>
                <a:cs typeface="Times New Roman" panose="02020603050405020304" pitchFamily="18" charset="0"/>
              </a:rPr>
              <a:t>Олардың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тазалығы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p>
          <a:p>
            <a:pPr marL="385763" indent="-385763">
              <a:lnSpc>
                <a:spcPct val="150000"/>
              </a:lnSpc>
              <a:buFontTx/>
              <a:buAutoNum type="arabicParenR"/>
              <a:defRPr/>
            </a:pPr>
            <a:r>
              <a:rPr lang="ru-RU" sz="2400" dirty="0" err="1">
                <a:latin typeface="Times New Roman" panose="02020603050405020304" pitchFamily="18" charset="0"/>
                <a:cs typeface="Times New Roman" panose="02020603050405020304" pitchFamily="18" charset="0"/>
              </a:rPr>
              <a:t>Қолдану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аймағы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p>
          <a:p>
            <a:pPr marL="385763" indent="-385763">
              <a:lnSpc>
                <a:spcPct val="150000"/>
              </a:lnSpc>
              <a:buFontTx/>
              <a:buAutoNum type="arabicParenR"/>
              <a:defRPr/>
            </a:pPr>
            <a:r>
              <a:rPr lang="ru-RU" sz="2400" dirty="0" err="1">
                <a:latin typeface="Times New Roman" panose="02020603050405020304" pitchFamily="18" charset="0"/>
                <a:cs typeface="Times New Roman" panose="02020603050405020304" pitchFamily="18" charset="0"/>
              </a:rPr>
              <a:t>Реактивтердің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қасиеті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бойынша</a:t>
            </a:r>
            <a:endParaRPr lang="ru-RU"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274F43-7591-47C7-B825-05B54A6217CD}"/>
              </a:ext>
            </a:extLst>
          </p:cNvPr>
          <p:cNvSpPr txBox="1"/>
          <p:nvPr/>
        </p:nvSpPr>
        <p:spPr>
          <a:xfrm>
            <a:off x="539552" y="2132856"/>
            <a:ext cx="8280920" cy="3046988"/>
          </a:xfrm>
          <a:prstGeom prst="rect">
            <a:avLst/>
          </a:prstGeom>
          <a:noFill/>
        </p:spPr>
        <p:txBody>
          <a:bodyPr wrap="square">
            <a:spAutoFit/>
          </a:bodyPr>
          <a:lstStyle/>
          <a:p>
            <a:pPr indent="342265" algn="just"/>
            <a:r>
              <a:rPr lang="kk-KZ" sz="2400" i="1" dirty="0">
                <a:effectLst/>
                <a:latin typeface="Times New Roman" panose="02020603050405020304" pitchFamily="18" charset="0"/>
                <a:ea typeface="Times New Roman" panose="02020603050405020304" pitchFamily="18" charset="0"/>
              </a:rPr>
              <a:t>Тазалығына</a:t>
            </a:r>
            <a:r>
              <a:rPr lang="kk-KZ" sz="2400" dirty="0">
                <a:effectLst/>
                <a:latin typeface="Times New Roman" panose="02020603050405020304" pitchFamily="18" charset="0"/>
                <a:ea typeface="Times New Roman" panose="02020603050405020304" pitchFamily="18" charset="0"/>
              </a:rPr>
              <a:t> байланысты химиялық реагенттерді келесі түрлерге бөледі:</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техникалық таза	бөгде қоспаларының үлесі	&gt; 2</a:t>
            </a:r>
            <a:r>
              <a:rPr lang="ru-RU" sz="2400" dirty="0">
                <a:effectLst/>
                <a:latin typeface="Times New Roman" panose="02020603050405020304" pitchFamily="18" charset="0"/>
                <a:ea typeface="Times New Roman" panose="02020603050405020304" pitchFamily="18" charset="0"/>
              </a:rPr>
              <a:t>%;</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таза	           -«-			2</a:t>
            </a:r>
            <a:r>
              <a:rPr lang="ru-RU" sz="2400" dirty="0">
                <a:effectLst/>
                <a:latin typeface="Times New Roman" panose="02020603050405020304" pitchFamily="18" charset="0"/>
                <a:ea typeface="Times New Roman" panose="02020603050405020304" pitchFamily="18" charset="0"/>
              </a:rPr>
              <a:t>%</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аналитикалық таза	-«-		1</a:t>
            </a:r>
            <a:r>
              <a:rPr lang="ru-RU" sz="2400" dirty="0">
                <a:effectLst/>
                <a:latin typeface="Times New Roman" panose="02020603050405020304" pitchFamily="18" charset="0"/>
                <a:ea typeface="Times New Roman" panose="02020603050405020304" pitchFamily="18" charset="0"/>
              </a:rPr>
              <a:t>%</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химиялық таза	             -«-			&lt; 1%</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жоғары эталондық таза	-«-	      0,01-0,00001%</a:t>
            </a:r>
            <a:endParaRPr lang="ru-KZ" sz="24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71500" algn="l"/>
                <a:tab pos="2628900" algn="l"/>
                <a:tab pos="4686300" algn="l"/>
              </a:tabLst>
            </a:pPr>
            <a:r>
              <a:rPr lang="kk-KZ" sz="2400" dirty="0">
                <a:effectLst/>
                <a:latin typeface="Times New Roman" panose="02020603050405020304" pitchFamily="18" charset="0"/>
                <a:ea typeface="Times New Roman" panose="02020603050405020304" pitchFamily="18" charset="0"/>
              </a:rPr>
              <a:t>аса таза	                          -«-		&lt; 0,00001% </a:t>
            </a:r>
            <a:endParaRPr lang="ru-KZ" sz="24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C0AFA8FD-2F9A-48D7-B561-D86E37BC5E5F}"/>
              </a:ext>
            </a:extLst>
          </p:cNvPr>
          <p:cNvSpPr txBox="1"/>
          <p:nvPr/>
        </p:nvSpPr>
        <p:spPr>
          <a:xfrm>
            <a:off x="755576" y="548680"/>
            <a:ext cx="8064896" cy="461665"/>
          </a:xfrm>
          <a:prstGeom prst="rect">
            <a:avLst/>
          </a:prstGeom>
          <a:noFill/>
        </p:spPr>
        <p:txBody>
          <a:bodyPr wrap="square">
            <a:spAutoFit/>
          </a:bodyPr>
          <a:lstStyle/>
          <a:p>
            <a:r>
              <a:rPr lang="ru-RU" sz="2400" b="1" dirty="0" err="1">
                <a:latin typeface="Times New Roman" panose="02020603050405020304" pitchFamily="18" charset="0"/>
                <a:cs typeface="Times New Roman" panose="02020603050405020304" pitchFamily="18" charset="0"/>
              </a:rPr>
              <a:t>Химиялық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реактивтердің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тазалығы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бойынша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жіктелуі</a:t>
            </a:r>
            <a:r>
              <a:rPr lang="ru-RU" sz="2400" b="1" dirty="0">
                <a:latin typeface="Times New Roman" panose="02020603050405020304" pitchFamily="18" charset="0"/>
                <a:cs typeface="Times New Roman" panose="02020603050405020304" pitchFamily="18" charset="0"/>
              </a:rPr>
              <a:t> </a:t>
            </a:r>
            <a:endParaRPr lang="ru-KZ" sz="2400" b="1" dirty="0"/>
          </a:p>
        </p:txBody>
      </p:sp>
    </p:spTree>
    <p:extLst>
      <p:ext uri="{BB962C8B-B14F-4D97-AF65-F5344CB8AC3E}">
        <p14:creationId xmlns:p14="http://schemas.microsoft.com/office/powerpoint/2010/main" val="3803563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092B59FE-FD3E-40FC-A7F7-599AEED17F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912" y="1484784"/>
            <a:ext cx="8258175" cy="3529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a:extLst>
              <a:ext uri="{FF2B5EF4-FFF2-40B4-BE49-F238E27FC236}">
                <a16:creationId xmlns:a16="http://schemas.microsoft.com/office/drawing/2014/main" id="{AAD8CEE9-2060-4368-9C03-47BFF8ED37EE}"/>
              </a:ext>
            </a:extLst>
          </p:cNvPr>
          <p:cNvSpPr txBox="1"/>
          <p:nvPr/>
        </p:nvSpPr>
        <p:spPr>
          <a:xfrm>
            <a:off x="755576" y="548680"/>
            <a:ext cx="8064896" cy="461665"/>
          </a:xfrm>
          <a:prstGeom prst="rect">
            <a:avLst/>
          </a:prstGeom>
          <a:noFill/>
        </p:spPr>
        <p:txBody>
          <a:bodyPr wrap="square">
            <a:spAutoFit/>
          </a:bodyPr>
          <a:lstStyle/>
          <a:p>
            <a:r>
              <a:rPr lang="ru-RU" sz="2400" b="1" dirty="0" err="1">
                <a:latin typeface="Times New Roman" panose="02020603050405020304" pitchFamily="18" charset="0"/>
                <a:cs typeface="Times New Roman" panose="02020603050405020304" pitchFamily="18" charset="0"/>
              </a:rPr>
              <a:t>Химиялық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реактивтердің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тазалығы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бойынша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жіктелуі</a:t>
            </a:r>
            <a:r>
              <a:rPr lang="ru-RU" sz="2400" b="1" dirty="0">
                <a:latin typeface="Times New Roman" panose="02020603050405020304" pitchFamily="18" charset="0"/>
                <a:cs typeface="Times New Roman" panose="02020603050405020304" pitchFamily="18" charset="0"/>
              </a:rPr>
              <a:t> </a:t>
            </a:r>
            <a:endParaRPr lang="ru-KZ" sz="2400" b="1" dirty="0"/>
          </a:p>
        </p:txBody>
      </p:sp>
    </p:spTree>
    <p:extLst>
      <p:ext uri="{BB962C8B-B14F-4D97-AF65-F5344CB8AC3E}">
        <p14:creationId xmlns:p14="http://schemas.microsoft.com/office/powerpoint/2010/main" val="3921511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449FDF-37B7-45B5-8477-093045C3CC2D}"/>
              </a:ext>
            </a:extLst>
          </p:cNvPr>
          <p:cNvSpPr txBox="1"/>
          <p:nvPr/>
        </p:nvSpPr>
        <p:spPr>
          <a:xfrm>
            <a:off x="251520" y="404664"/>
            <a:ext cx="8640960" cy="830997"/>
          </a:xfrm>
          <a:prstGeom prst="rect">
            <a:avLst/>
          </a:prstGeom>
          <a:noFill/>
        </p:spPr>
        <p:txBody>
          <a:bodyPr wrap="square">
            <a:spAutoFit/>
          </a:bodyPr>
          <a:lstStyle/>
          <a:p>
            <a:pPr algn="ctr"/>
            <a:r>
              <a:rPr lang="ru-RU" sz="2400" b="1" dirty="0" err="1">
                <a:latin typeface="Times New Roman" panose="02020603050405020304" pitchFamily="18" charset="0"/>
                <a:cs typeface="Times New Roman" panose="02020603050405020304" pitchFamily="18" charset="0"/>
              </a:rPr>
              <a:t>Химиялық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реактивтердің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қолдану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аймағы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бойынша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жіктелуі</a:t>
            </a:r>
            <a:endParaRPr lang="ru-KZ" sz="2400" b="1" dirty="0"/>
          </a:p>
        </p:txBody>
      </p:sp>
      <p:sp>
        <p:nvSpPr>
          <p:cNvPr id="5" name="TextBox 4">
            <a:extLst>
              <a:ext uri="{FF2B5EF4-FFF2-40B4-BE49-F238E27FC236}">
                <a16:creationId xmlns:a16="http://schemas.microsoft.com/office/drawing/2014/main" id="{D361A375-88B4-45FF-98F7-A8077D2FBBEE}"/>
              </a:ext>
            </a:extLst>
          </p:cNvPr>
          <p:cNvSpPr txBox="1"/>
          <p:nvPr/>
        </p:nvSpPr>
        <p:spPr>
          <a:xfrm>
            <a:off x="899592" y="1844824"/>
            <a:ext cx="6048672" cy="1569660"/>
          </a:xfrm>
          <a:prstGeom prst="rect">
            <a:avLst/>
          </a:prstGeom>
          <a:noFill/>
        </p:spPr>
        <p:txBody>
          <a:bodyPr wrap="square">
            <a:spAutoFit/>
          </a:bodyPr>
          <a:lstStyle/>
          <a:p>
            <a:pPr marL="342900" indent="-342900">
              <a:buFont typeface="Arial" panose="020B0604020202020204" pitchFamily="34" charset="0"/>
              <a:buChar char="•"/>
            </a:pPr>
            <a:r>
              <a:rPr lang="ru-RU" sz="2400" dirty="0" err="1">
                <a:latin typeface="Times New Roman" panose="02020603050405020304" pitchFamily="18" charset="0"/>
                <a:cs typeface="Times New Roman" panose="02020603050405020304" pitchFamily="18" charset="0"/>
              </a:rPr>
              <a:t>жиі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қолданылатын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индикаторлар</a:t>
            </a:r>
            <a:r>
              <a:rPr lang="ru-RU" sz="24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ru-RU" sz="2400" dirty="0" err="1">
                <a:latin typeface="Times New Roman" panose="02020603050405020304" pitchFamily="18" charset="0"/>
                <a:cs typeface="Times New Roman" panose="02020603050405020304" pitchFamily="18" charset="0"/>
              </a:rPr>
              <a:t>микроскопияға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бояғыштар</a:t>
            </a:r>
            <a:r>
              <a:rPr lang="ru-RU" sz="24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хроматография,</a:t>
            </a:r>
          </a:p>
          <a:p>
            <a:pPr marL="342900" indent="-342900">
              <a:buFont typeface="Arial" panose="020B0604020202020204" pitchFamily="34" charset="0"/>
              <a:buChar char="•"/>
            </a:pPr>
            <a:r>
              <a:rPr lang="ru-RU" sz="2400" dirty="0" err="1">
                <a:latin typeface="Times New Roman" panose="02020603050405020304" pitchFamily="18" charset="0"/>
                <a:cs typeface="Times New Roman" panose="02020603050405020304" pitchFamily="18" charset="0"/>
              </a:rPr>
              <a:t>дезинфекциялауға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реактивтер</a:t>
            </a:r>
            <a:r>
              <a:rPr lang="ru-RU" sz="2400" dirty="0">
                <a:latin typeface="Times New Roman" panose="02020603050405020304" pitchFamily="18" charset="0"/>
                <a:cs typeface="Times New Roman" panose="02020603050405020304" pitchFamily="18" charset="0"/>
              </a:rPr>
              <a:t>.</a:t>
            </a: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5186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C3C082-C6CE-45CB-AE25-4A75E2C187B0}"/>
              </a:ext>
            </a:extLst>
          </p:cNvPr>
          <p:cNvSpPr txBox="1"/>
          <p:nvPr/>
        </p:nvSpPr>
        <p:spPr>
          <a:xfrm>
            <a:off x="503829" y="404664"/>
            <a:ext cx="8136341" cy="461665"/>
          </a:xfrm>
          <a:prstGeom prst="rect">
            <a:avLst/>
          </a:prstGeom>
          <a:noFill/>
        </p:spPr>
        <p:txBody>
          <a:bodyPr wrap="square">
            <a:spAutoFit/>
          </a:bodyPr>
          <a:lstStyle/>
          <a:p>
            <a:r>
              <a:rPr lang="ru-RU" sz="2400" b="1" dirty="0" err="1">
                <a:latin typeface="Times New Roman" panose="02020603050405020304" pitchFamily="18" charset="0"/>
                <a:cs typeface="Times New Roman" panose="02020603050405020304" pitchFamily="18" charset="0"/>
              </a:rPr>
              <a:t>Химиялық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реактивтердің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қасиеттері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бойынша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жіктелуі</a:t>
            </a:r>
            <a:endParaRPr lang="ru-KZ" sz="24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C6FF1C7-6B96-4926-B46F-46DD736C7694}"/>
              </a:ext>
            </a:extLst>
          </p:cNvPr>
          <p:cNvSpPr txBox="1"/>
          <p:nvPr/>
        </p:nvSpPr>
        <p:spPr>
          <a:xfrm>
            <a:off x="1403648" y="1772816"/>
            <a:ext cx="6552728" cy="1938992"/>
          </a:xfrm>
          <a:prstGeom prst="rect">
            <a:avLst/>
          </a:prstGeom>
          <a:noFill/>
        </p:spPr>
        <p:txBody>
          <a:bodyPr wrap="square">
            <a:spAutoFit/>
          </a:bodyPr>
          <a:lstStyle/>
          <a:p>
            <a:r>
              <a:rPr lang="ru-RU" sz="2400" dirty="0">
                <a:latin typeface="Times New Roman" panose="02020603050405020304" pitchFamily="18" charset="0"/>
                <a:cs typeface="Times New Roman" panose="02020603050405020304" pitchFamily="18" charset="0"/>
              </a:rPr>
              <a:t>а) </a:t>
            </a:r>
            <a:r>
              <a:rPr lang="ru-RU" sz="2400" dirty="0" err="1">
                <a:latin typeface="Times New Roman" panose="02020603050405020304" pitchFamily="18" charset="0"/>
                <a:cs typeface="Times New Roman" panose="02020603050405020304" pitchFamily="18" charset="0"/>
              </a:rPr>
              <a:t>гидроскопиялық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ылғалға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сезімтал</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б) </a:t>
            </a:r>
            <a:r>
              <a:rPr lang="ru-RU" sz="2400" dirty="0" err="1">
                <a:latin typeface="Times New Roman" panose="02020603050405020304" pitchFamily="18" charset="0"/>
                <a:cs typeface="Times New Roman" panose="02020603050405020304" pitchFamily="18" charset="0"/>
              </a:rPr>
              <a:t>жарық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сезгіш</a:t>
            </a:r>
            <a:r>
              <a:rPr lang="ru-RU" sz="2400" dirty="0">
                <a:latin typeface="Times New Roman" panose="02020603050405020304" pitchFamily="18" charset="0"/>
                <a:cs typeface="Times New Roman" panose="02020603050405020304" pitchFamily="18" charset="0"/>
              </a:rPr>
              <a:t>;</a:t>
            </a:r>
          </a:p>
          <a:p>
            <a:r>
              <a:rPr lang="ru-RU" sz="2400" dirty="0">
                <a:latin typeface="Times New Roman" panose="02020603050405020304" pitchFamily="18" charset="0"/>
                <a:cs typeface="Times New Roman" panose="02020603050405020304" pitchFamily="18" charset="0"/>
              </a:rPr>
              <a:t>в) </a:t>
            </a:r>
            <a:r>
              <a:rPr lang="ru-RU" sz="2400" dirty="0" err="1">
                <a:latin typeface="Times New Roman" panose="02020603050405020304" pitchFamily="18" charset="0"/>
                <a:cs typeface="Times New Roman" panose="02020603050405020304" pitchFamily="18" charset="0"/>
              </a:rPr>
              <a:t>өрт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қауіпті</a:t>
            </a:r>
            <a:r>
              <a:rPr lang="ru-RU" sz="2400" dirty="0">
                <a:latin typeface="Times New Roman" panose="02020603050405020304" pitchFamily="18" charset="0"/>
                <a:cs typeface="Times New Roman" panose="02020603050405020304" pitchFamily="18" charset="0"/>
              </a:rPr>
              <a:t>, тез </a:t>
            </a:r>
            <a:r>
              <a:rPr lang="ru-RU" sz="2400" dirty="0" err="1">
                <a:latin typeface="Times New Roman" panose="02020603050405020304" pitchFamily="18" charset="0"/>
                <a:cs typeface="Times New Roman" panose="02020603050405020304" pitchFamily="18" charset="0"/>
              </a:rPr>
              <a:t>тұтанатын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сұйықтықтар</a:t>
            </a:r>
            <a:r>
              <a:rPr lang="ru-RU" sz="2400" dirty="0">
                <a:latin typeface="Times New Roman" panose="02020603050405020304" pitchFamily="18" charset="0"/>
                <a:cs typeface="Times New Roman" panose="02020603050405020304" pitchFamily="18" charset="0"/>
              </a:rPr>
              <a:t> (Л.В.Ж.);</a:t>
            </a:r>
          </a:p>
          <a:p>
            <a:r>
              <a:rPr lang="ru-RU" sz="2400" dirty="0">
                <a:latin typeface="Times New Roman" panose="02020603050405020304" pitchFamily="18" charset="0"/>
                <a:cs typeface="Times New Roman" panose="02020603050405020304" pitchFamily="18" charset="0"/>
              </a:rPr>
              <a:t>г) </a:t>
            </a:r>
            <a:r>
              <a:rPr lang="ru-RU" sz="2400" dirty="0" err="1">
                <a:latin typeface="Times New Roman" panose="02020603050405020304" pitchFamily="18" charset="0"/>
                <a:cs typeface="Times New Roman" panose="02020603050405020304" pitchFamily="18" charset="0"/>
              </a:rPr>
              <a:t>улы</a:t>
            </a:r>
            <a:r>
              <a:rPr lang="ru-RU" sz="2400" dirty="0">
                <a:latin typeface="Times New Roman" panose="02020603050405020304" pitchFamily="18" charset="0"/>
                <a:cs typeface="Times New Roman" panose="02020603050405020304" pitchFamily="18" charset="0"/>
              </a:rPr>
              <a:t>.</a:t>
            </a: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659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6B6DB6-7155-4379-A4EA-9CA82F3AAD3E}"/>
              </a:ext>
            </a:extLst>
          </p:cNvPr>
          <p:cNvSpPr txBox="1"/>
          <p:nvPr/>
        </p:nvSpPr>
        <p:spPr>
          <a:xfrm>
            <a:off x="755576" y="1052736"/>
            <a:ext cx="8064896" cy="4612738"/>
          </a:xfrm>
          <a:prstGeom prst="rect">
            <a:avLst/>
          </a:prstGeom>
          <a:noFill/>
        </p:spPr>
        <p:txBody>
          <a:bodyPr wrap="square">
            <a:spAutoFit/>
          </a:bodyPr>
          <a:lstStyle/>
          <a:p>
            <a:pPr indent="252095" algn="just">
              <a:lnSpc>
                <a:spcPct val="150000"/>
              </a:lnSpc>
              <a:spcAft>
                <a:spcPts val="0"/>
              </a:spcAft>
            </a:pPr>
            <a:r>
              <a:rPr lang="kk-KZ" dirty="0">
                <a:latin typeface="Times New Roman" panose="02020603050405020304" pitchFamily="18" charset="0"/>
                <a:ea typeface="Calibri" panose="020F0502020204030204" pitchFamily="34" charset="0"/>
                <a:cs typeface="Times New Roman" panose="02020603050405020304" pitchFamily="18" charset="0"/>
              </a:rPr>
              <a:t>Аналитикалық химияда қолданылатын әдістер табиғи зат неден тұрады, оның құрамына қандай компоненттер кіреді, олардың сандық мөлшерлері мен концентрациялары қандай деген сұрақтарға толық жауап бере алады. Сонымен қатар аналитикалық химияның мақсаты анализ әдістерінің қолданылу мүмкіншіліктері мен метрологиялық аспектілерін анықтау және әртүрлі объектілер анализінің әдістемесін жасау болып табылады. Аналитикалық химия бұл таңғажайып ғылыми ізденістердің үлкен бір орталығы деуге де болады.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kk-KZ" dirty="0">
                <a:latin typeface="Times New Roman" panose="02020603050405020304" pitchFamily="18" charset="0"/>
                <a:ea typeface="Calibri" panose="020F0502020204030204" pitchFamily="34" charset="0"/>
              </a:rPr>
              <a:t>	Демек, </a:t>
            </a:r>
            <a:r>
              <a:rPr lang="ru-RU" b="1" dirty="0">
                <a:latin typeface="Times New Roman" panose="02020603050405020304" pitchFamily="18" charset="0"/>
                <a:ea typeface="Calibri" panose="020F0502020204030204" pitchFamily="34" charset="0"/>
              </a:rPr>
              <a:t>А</a:t>
            </a:r>
            <a:r>
              <a:rPr lang="kk-KZ" b="1" dirty="0">
                <a:latin typeface="Times New Roman" panose="02020603050405020304" pitchFamily="18" charset="0"/>
                <a:ea typeface="Calibri" panose="020F0502020204030204" pitchFamily="34" charset="0"/>
              </a:rPr>
              <a:t>налитикалық химия </a:t>
            </a:r>
            <a:r>
              <a:rPr lang="kk-KZ" dirty="0">
                <a:latin typeface="Times New Roman" panose="02020603050405020304" pitchFamily="18" charset="0"/>
                <a:ea typeface="Calibri" panose="020F0502020204030204" pitchFamily="34" charset="0"/>
              </a:rPr>
              <a:t>заттың химиялық құрамын анықтауға қажетті химиялық анализ әдістерін жасап, сол әдістерді жүзеге асырумен және олардың теориялық негіздерін зерттеумен шұғылданатын химия ғылымының бір саласы.</a:t>
            </a:r>
            <a:endParaRPr lang="ru-RU" dirty="0"/>
          </a:p>
        </p:txBody>
      </p:sp>
    </p:spTree>
    <p:extLst>
      <p:ext uri="{BB962C8B-B14F-4D97-AF65-F5344CB8AC3E}">
        <p14:creationId xmlns:p14="http://schemas.microsoft.com/office/powerpoint/2010/main" val="162292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Box 2"/>
          <p:cNvSpPr txBox="1">
            <a:spLocks noChangeArrowheads="1"/>
          </p:cNvSpPr>
          <p:nvPr/>
        </p:nvSpPr>
        <p:spPr bwMode="auto">
          <a:xfrm>
            <a:off x="251520" y="341095"/>
            <a:ext cx="8712968" cy="6771084"/>
          </a:xfrm>
          <a:prstGeom prst="rect">
            <a:avLst/>
          </a:prstGeom>
          <a:noFill/>
          <a:ln w="9525">
            <a:noFill/>
            <a:miter lim="800000"/>
            <a:headEnd/>
            <a:tailEnd/>
          </a:ln>
        </p:spPr>
        <p:txBody>
          <a:bodyPr wrap="square">
            <a:spAutoFit/>
          </a:bodyPr>
          <a:lstStyle/>
          <a:p>
            <a:r>
              <a:rPr lang="kk-KZ" dirty="0">
                <a:latin typeface="Times New Roman" pitchFamily="18" charset="0"/>
                <a:cs typeface="Times New Roman" pitchFamily="18" charset="0"/>
              </a:rPr>
              <a:t> </a:t>
            </a:r>
          </a:p>
          <a:p>
            <a:r>
              <a:rPr lang="kk-KZ" b="1" dirty="0">
                <a:latin typeface="Times New Roman" pitchFamily="18" charset="0"/>
                <a:cs typeface="Times New Roman" pitchFamily="18" charset="0"/>
              </a:rPr>
              <a:t>Аналитикалық химияның зерттейтін объектісі (нысаны):</a:t>
            </a:r>
          </a:p>
          <a:p>
            <a:pPr>
              <a:buFontTx/>
              <a:buChar char="-"/>
            </a:pPr>
            <a:r>
              <a:rPr lang="kk-KZ" dirty="0">
                <a:latin typeface="Times New Roman" pitchFamily="18" charset="0"/>
                <a:cs typeface="Times New Roman" pitchFamily="18" charset="0"/>
              </a:rPr>
              <a:t>Жалпы талдау процесі;</a:t>
            </a:r>
          </a:p>
          <a:p>
            <a:pPr>
              <a:buFontTx/>
              <a:buChar char="-"/>
            </a:pPr>
            <a:r>
              <a:rPr lang="kk-KZ" dirty="0">
                <a:latin typeface="Times New Roman" pitchFamily="18" charset="0"/>
                <a:cs typeface="Times New Roman" pitchFamily="18" charset="0"/>
              </a:rPr>
              <a:t> заттардың қасиеттері;</a:t>
            </a:r>
          </a:p>
          <a:p>
            <a:pPr>
              <a:buFontTx/>
              <a:buChar char="-"/>
            </a:pPr>
            <a:r>
              <a:rPr lang="kk-KZ" dirty="0">
                <a:latin typeface="Times New Roman" pitchFamily="18" charset="0"/>
                <a:cs typeface="Times New Roman" pitchFamily="18" charset="0"/>
              </a:rPr>
              <a:t> зерттелетін материалдардың құрамын анықтау үшін қолданылатын химиялық және физикалық процестер.</a:t>
            </a:r>
          </a:p>
          <a:p>
            <a:pPr algn="ctr"/>
            <a:endParaRPr lang="kk-KZ" b="1" dirty="0">
              <a:latin typeface="Times New Roman" pitchFamily="18" charset="0"/>
              <a:cs typeface="Times New Roman" pitchFamily="18" charset="0"/>
            </a:endParaRPr>
          </a:p>
          <a:p>
            <a:pPr algn="ctr"/>
            <a:r>
              <a:rPr lang="kk-KZ" b="1" dirty="0">
                <a:latin typeface="Times New Roman" pitchFamily="18" charset="0"/>
                <a:cs typeface="Times New Roman" pitchFamily="18" charset="0"/>
              </a:rPr>
              <a:t>Аналитикалық химияның құрылымы</a:t>
            </a:r>
          </a:p>
          <a:p>
            <a:r>
              <a:rPr lang="kk-KZ" dirty="0">
                <a:latin typeface="Times New Roman" pitchFamily="18" charset="0"/>
                <a:cs typeface="Times New Roman" pitchFamily="18" charset="0"/>
              </a:rPr>
              <a:t>Білім аймағы ретінде АХ-ң үш функциясын белгілеуге болады;</a:t>
            </a:r>
          </a:p>
          <a:p>
            <a:pPr>
              <a:buFontTx/>
              <a:buChar char="-"/>
            </a:pPr>
            <a:r>
              <a:rPr lang="kk-KZ" dirty="0">
                <a:latin typeface="Times New Roman" pitchFamily="18" charset="0"/>
                <a:cs typeface="Times New Roman" pitchFamily="18" charset="0"/>
              </a:rPr>
              <a:t>Анализдің жалпы сұрақтарын шешу;</a:t>
            </a:r>
          </a:p>
          <a:p>
            <a:pPr>
              <a:buFontTx/>
              <a:buChar char="-"/>
            </a:pPr>
            <a:r>
              <a:rPr lang="kk-KZ" dirty="0">
                <a:latin typeface="Times New Roman" pitchFamily="18" charset="0"/>
                <a:cs typeface="Times New Roman" pitchFamily="18" charset="0"/>
              </a:rPr>
              <a:t> аналитикалық әдістерді өңдеу;</a:t>
            </a:r>
          </a:p>
          <a:p>
            <a:pPr>
              <a:buFontTx/>
              <a:buChar char="-"/>
            </a:pPr>
            <a:r>
              <a:rPr lang="kk-KZ" dirty="0">
                <a:latin typeface="Times New Roman" pitchFamily="18" charset="0"/>
                <a:cs typeface="Times New Roman" pitchFamily="18" charset="0"/>
              </a:rPr>
              <a:t> анализдің белгілі мақсаттарын шешу.</a:t>
            </a:r>
          </a:p>
          <a:p>
            <a:endParaRPr lang="kk-KZ" b="1" dirty="0">
              <a:latin typeface="Times New Roman" pitchFamily="18" charset="0"/>
              <a:cs typeface="Times New Roman" pitchFamily="18" charset="0"/>
            </a:endParaRPr>
          </a:p>
          <a:p>
            <a:r>
              <a:rPr lang="kk-KZ" b="1" dirty="0">
                <a:latin typeface="Times New Roman" pitchFamily="18" charset="0"/>
                <a:cs typeface="Times New Roman" pitchFamily="18" charset="0"/>
              </a:rPr>
              <a:t>Аналитикалық химия ғылым ретінде мына мақсаттарды шешуге мүмкіндік береді:</a:t>
            </a:r>
          </a:p>
          <a:p>
            <a:pPr>
              <a:buFontTx/>
              <a:buChar char="-"/>
            </a:pPr>
            <a:r>
              <a:rPr lang="kk-KZ" dirty="0">
                <a:latin typeface="Times New Roman" pitchFamily="18" charset="0"/>
                <a:cs typeface="Times New Roman" pitchFamily="18" charset="0"/>
              </a:rPr>
              <a:t>Иондар мен қосылыстардың аналитикалық қасиеттері мен реакцияларын іздеп табу және осыған байланысты процестерді зерттеу;</a:t>
            </a:r>
          </a:p>
          <a:p>
            <a:pPr>
              <a:buFontTx/>
              <a:buChar char="-"/>
            </a:pPr>
            <a:r>
              <a:rPr lang="kk-KZ" dirty="0">
                <a:latin typeface="Times New Roman" pitchFamily="18" charset="0"/>
                <a:cs typeface="Times New Roman" pitchFamily="18" charset="0"/>
              </a:rPr>
              <a:t> заттың құрылымы мен аналитикалық қасиеттері арасындағы байланысты зерттеу;</a:t>
            </a:r>
          </a:p>
          <a:p>
            <a:pPr>
              <a:buFontTx/>
              <a:buChar char="-"/>
            </a:pPr>
            <a:r>
              <a:rPr lang="kk-KZ" dirty="0">
                <a:latin typeface="Times New Roman" pitchFamily="18" charset="0"/>
                <a:cs typeface="Times New Roman" pitchFamily="18" charset="0"/>
              </a:rPr>
              <a:t> қосылыстарды (заттарды) бөлудің жаңа жолдары мен тәсілдерін табу;</a:t>
            </a:r>
          </a:p>
          <a:p>
            <a:pPr>
              <a:buFontTx/>
              <a:buChar char="-"/>
            </a:pPr>
            <a:r>
              <a:rPr lang="kk-KZ" dirty="0">
                <a:latin typeface="Times New Roman" pitchFamily="18" charset="0"/>
                <a:cs typeface="Times New Roman" pitchFamily="18" charset="0"/>
              </a:rPr>
              <a:t> аналитикалық қасиеттерімен бөлу тәсілдеріне сүйене отырып жаңа химиялық әдістер ашу.</a:t>
            </a:r>
          </a:p>
          <a:p>
            <a:endParaRPr lang="kk-KZ" sz="1400" dirty="0">
              <a:latin typeface="Times New Roman" pitchFamily="18" charset="0"/>
              <a:cs typeface="Times New Roman" pitchFamily="18" charset="0"/>
            </a:endParaRPr>
          </a:p>
          <a:p>
            <a:endParaRPr lang="kk-KZ" sz="1400" dirty="0">
              <a:latin typeface="Times New Roman" pitchFamily="18" charset="0"/>
              <a:cs typeface="Times New Roman" pitchFamily="18" charset="0"/>
            </a:endParaRPr>
          </a:p>
          <a:p>
            <a:endParaRPr lang="kk-KZ" sz="1400" dirty="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3E871E-1BFA-4122-A828-C424391A5EB9}"/>
              </a:ext>
            </a:extLst>
          </p:cNvPr>
          <p:cNvSpPr txBox="1"/>
          <p:nvPr/>
        </p:nvSpPr>
        <p:spPr>
          <a:xfrm>
            <a:off x="395536" y="2492896"/>
            <a:ext cx="8299623" cy="2806987"/>
          </a:xfrm>
          <a:prstGeom prst="rect">
            <a:avLst/>
          </a:prstGeom>
          <a:noFill/>
        </p:spPr>
        <p:txBody>
          <a:bodyPr wrap="square">
            <a:spAutoFit/>
          </a:bodyPr>
          <a:lstStyle/>
          <a:p>
            <a:pPr>
              <a:lnSpc>
                <a:spcPct val="150000"/>
              </a:lnSpc>
            </a:pPr>
            <a:r>
              <a:rPr lang="ru-RU" sz="2000" b="1" dirty="0" err="1">
                <a:latin typeface="Times New Roman" panose="02020603050405020304" pitchFamily="18" charset="0"/>
                <a:cs typeface="Times New Roman" panose="02020603050405020304" pitchFamily="18" charset="0"/>
              </a:rPr>
              <a:t>Аналитикалық</a:t>
            </a:r>
            <a:r>
              <a:rPr lang="ru-RU" sz="2000" b="1" dirty="0">
                <a:latin typeface="Times New Roman" panose="02020603050405020304" pitchFamily="18" charset="0"/>
                <a:cs typeface="Times New Roman" panose="02020603050405020304" pitchFamily="18" charset="0"/>
              </a:rPr>
              <a:t> химия</a:t>
            </a:r>
            <a:r>
              <a:rPr lang="en-US" sz="2000" b="1" dirty="0">
                <a:latin typeface="Times New Roman" panose="02020603050405020304" pitchFamily="18" charset="0"/>
                <a:cs typeface="Times New Roman" panose="02020603050405020304" pitchFamily="18" charset="0"/>
              </a:rPr>
              <a:t> </a:t>
            </a:r>
            <a:r>
              <a:rPr lang="kk-KZ" sz="2000" b="1" dirty="0">
                <a:latin typeface="Times New Roman" panose="02020603050405020304" pitchFamily="18" charset="0"/>
                <a:cs typeface="Times New Roman" panose="02020603050405020304" pitchFamily="18" charset="0"/>
              </a:rPr>
              <a:t>көмегім</a:t>
            </a:r>
            <a:r>
              <a:rPr lang="ru-RU" sz="2000" b="1" dirty="0">
                <a:latin typeface="Times New Roman" panose="02020603050405020304" pitchFamily="18" charset="0"/>
                <a:cs typeface="Times New Roman" panose="02020603050405020304" pitchFamily="18" charset="0"/>
              </a:rPr>
              <a:t>ен </a:t>
            </a:r>
            <a:r>
              <a:rPr lang="ru-RU" sz="2000" b="1" dirty="0" err="1">
                <a:latin typeface="Times New Roman" panose="02020603050405020304" pitchFamily="18" charset="0"/>
                <a:cs typeface="Times New Roman" panose="02020603050405020304" pitchFamily="18" charset="0"/>
              </a:rPr>
              <a:t>шешілетін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міндеттер</a:t>
            </a:r>
            <a:r>
              <a:rPr lang="ru-RU" sz="2000" b="1" dirty="0">
                <a:latin typeface="Times New Roman" panose="02020603050405020304" pitchFamily="18" charset="0"/>
                <a:cs typeface="Times New Roman" panose="02020603050405020304" pitchFamily="18" charset="0"/>
              </a:rPr>
              <a:t>:</a:t>
            </a:r>
          </a:p>
          <a:p>
            <a:pPr algn="just">
              <a:lnSpc>
                <a:spcPct val="150000"/>
              </a:lnSpc>
            </a:pP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әртүрлі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материалдардың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химиялық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құрамын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анықтайтын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жетілдірілген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құралдарды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іздеу</a:t>
            </a:r>
            <a:r>
              <a:rPr lang="ru-RU" sz="2000" dirty="0">
                <a:latin typeface="Times New Roman" panose="02020603050405020304" pitchFamily="18" charset="0"/>
                <a:cs typeface="Times New Roman" panose="02020603050405020304" pitchFamily="18" charset="0"/>
              </a:rPr>
              <a:t>;</a:t>
            </a:r>
          </a:p>
          <a:p>
            <a:pPr algn="just">
              <a:lnSpc>
                <a:spcPct val="150000"/>
              </a:lnSpc>
            </a:pP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өлшеу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сапасына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үнемі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өсіп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жатқан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талаптарды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қанағаттандыру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қолданыстағы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технологиялардың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сенімділігін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арттыру</a:t>
            </a:r>
            <a:r>
              <a:rPr lang="ru-RU" sz="2000" dirty="0">
                <a:latin typeface="Times New Roman" panose="02020603050405020304" pitchFamily="18" charset="0"/>
                <a:cs typeface="Times New Roman" panose="02020603050405020304" pitchFamily="18" charset="0"/>
              </a:rPr>
              <a:t>;</a:t>
            </a:r>
          </a:p>
          <a:p>
            <a:pPr algn="just">
              <a:lnSpc>
                <a:spcPct val="150000"/>
              </a:lnSpc>
            </a:pP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қолданыстағы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әдістемелерді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материалдардың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түрлеріне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бейімдеу</a:t>
            </a:r>
            <a:r>
              <a:rPr lang="ru-RU" sz="2000" dirty="0">
                <a:latin typeface="Times New Roman" panose="02020603050405020304" pitchFamily="18" charset="0"/>
                <a:cs typeface="Times New Roman" panose="02020603050405020304" pitchFamily="18" charset="0"/>
              </a:rPr>
              <a:t>.</a:t>
            </a:r>
            <a:endParaRPr lang="ru-KZ" sz="2000" dirty="0">
              <a:latin typeface="Times New Roman" panose="02020603050405020304" pitchFamily="18" charset="0"/>
              <a:cs typeface="Times New Roman" panose="02020603050405020304" pitchFamily="18" charset="0"/>
            </a:endParaRPr>
          </a:p>
        </p:txBody>
      </p:sp>
      <p:pic>
        <p:nvPicPr>
          <p:cNvPr id="5" name="Picture 2" descr="ÐÐ°ÑÑÐ¸Ð½ÐºÐ¸ Ð¿Ð¾ Ð·Ð°Ð¿ÑÐ¾ÑÑ ÑÐ¸ÑÑÐ½ÐºÐ¸ Ð´Ð»Ñ Ð¿ÑÐµÐ·ÐµÐ½ÑÐ°ÑÐ¸Ð¹">
            <a:extLst>
              <a:ext uri="{FF2B5EF4-FFF2-40B4-BE49-F238E27FC236}">
                <a16:creationId xmlns:a16="http://schemas.microsoft.com/office/drawing/2014/main" id="{B9DC2FD4-6CBE-4B37-B804-1509A8D29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260648"/>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ÐÐ°ÑÑÐ¸Ð½ÐºÐ¸ Ð¿Ð¾ Ð·Ð°Ð¿ÑÐ¾ÑÑ ÑÐ¸ÑÑÐ½ÐºÐ¸ Ð´Ð»Ñ Ð¿ÑÐµÐ·ÐµÐ½ÑÐ°ÑÐ¸Ð¹">
            <a:extLst>
              <a:ext uri="{FF2B5EF4-FFF2-40B4-BE49-F238E27FC236}">
                <a16:creationId xmlns:a16="http://schemas.microsoft.com/office/drawing/2014/main" id="{FA29E689-7C4D-4A13-A3EF-7C6133985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260648"/>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26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92696"/>
            <a:ext cx="8856984" cy="5770811"/>
          </a:xfrm>
          <a:prstGeom prst="rect">
            <a:avLst/>
          </a:prstGeom>
        </p:spPr>
        <p:txBody>
          <a:bodyPr wrap="square">
            <a:spAutoFit/>
          </a:bodyPr>
          <a:lstStyle/>
          <a:p>
            <a:pPr algn="just">
              <a:lnSpc>
                <a:spcPct val="150000"/>
              </a:lnSpc>
            </a:pPr>
            <a:r>
              <a:rPr lang="kk-KZ" dirty="0">
                <a:latin typeface="Times New Roman" panose="02020603050405020304" pitchFamily="18" charset="0"/>
                <a:ea typeface="Calibri" panose="020F0502020204030204" pitchFamily="34" charset="0"/>
              </a:rPr>
              <a:t>Аналитикалық химияда </a:t>
            </a:r>
            <a:r>
              <a:rPr lang="kk-KZ" b="1" dirty="0">
                <a:latin typeface="Times New Roman" panose="02020603050405020304" pitchFamily="18" charset="0"/>
                <a:ea typeface="Calibri" panose="020F0502020204030204" pitchFamily="34" charset="0"/>
              </a:rPr>
              <a:t>бөлу әдістері және анықтау әдістері бар</a:t>
            </a:r>
            <a:r>
              <a:rPr lang="kk-KZ" dirty="0">
                <a:latin typeface="Times New Roman" panose="02020603050405020304" pitchFamily="18" charset="0"/>
                <a:ea typeface="Calibri" panose="020F0502020204030204" pitchFamily="34" charset="0"/>
              </a:rPr>
              <a:t>. Бөлу әдістерінің негізгі мақсаты кедергі келтіретін компоненттерді бөлу немесе анықталатын компоненттерді сандық жағынан анықтауға қолайлы түрде бөліп алу болып табылады. Бірақ, көбінесе, қызықтыратын компонентті анықтау алдын-ала бөлусіз, сынақтың өзінде-ақ жүргізіледі. Кейбір жағдайларда бөлу және анықтау әдістері бір-бірімен тығыз байланыста болып, толық бір әдісті құрайды. Осындай әдіске газды хроматография жатады.</a:t>
            </a:r>
          </a:p>
          <a:p>
            <a:pPr algn="just">
              <a:lnSpc>
                <a:spcPct val="150000"/>
              </a:lnSpc>
            </a:pPr>
            <a:r>
              <a:rPr lang="kk-KZ" dirty="0">
                <a:latin typeface="Times New Roman" panose="02020603050405020304" pitchFamily="18" charset="0"/>
                <a:cs typeface="Times New Roman" panose="02020603050405020304" pitchFamily="18" charset="0"/>
              </a:rPr>
              <a:t>Аналитикалық химияның әдістері әртүрлі принциптер негізінде классификацияланады:</a:t>
            </a:r>
          </a:p>
          <a:p>
            <a:pPr marL="285750" indent="-285750" algn="just">
              <a:lnSpc>
                <a:spcPct val="150000"/>
              </a:lnSpc>
              <a:buFont typeface="Wingdings" panose="05000000000000000000" pitchFamily="2" charset="2"/>
              <a:buChar char="ü"/>
            </a:pPr>
            <a:r>
              <a:rPr lang="kk-KZ" dirty="0">
                <a:latin typeface="Times New Roman" panose="02020603050405020304" pitchFamily="18" charset="0"/>
                <a:cs typeface="Times New Roman" panose="02020603050405020304" pitchFamily="18" charset="0"/>
              </a:rPr>
              <a:t> анализге алынған заттың массасына,</a:t>
            </a:r>
          </a:p>
          <a:p>
            <a:pPr marL="285750" indent="-285750" algn="just">
              <a:lnSpc>
                <a:spcPct val="150000"/>
              </a:lnSpc>
              <a:buFont typeface="Wingdings" panose="05000000000000000000" pitchFamily="2" charset="2"/>
              <a:buChar char="ü"/>
            </a:pPr>
            <a:r>
              <a:rPr lang="kk-KZ" dirty="0">
                <a:latin typeface="Times New Roman" panose="02020603050405020304" pitchFamily="18" charset="0"/>
                <a:cs typeface="Times New Roman" panose="02020603050405020304" pitchFamily="18" charset="0"/>
              </a:rPr>
              <a:t> анықтау негізіне жататын заттың қасиетіне,</a:t>
            </a:r>
          </a:p>
          <a:p>
            <a:pPr marL="285750" indent="-285750" algn="just">
              <a:lnSpc>
                <a:spcPct val="150000"/>
              </a:lnSpc>
              <a:buFont typeface="Wingdings" panose="05000000000000000000" pitchFamily="2" charset="2"/>
              <a:buChar char="ü"/>
            </a:pPr>
            <a:r>
              <a:rPr lang="kk-KZ" dirty="0">
                <a:latin typeface="Times New Roman" panose="02020603050405020304" pitchFamily="18" charset="0"/>
                <a:cs typeface="Times New Roman" panose="02020603050405020304" pitchFamily="18" charset="0"/>
              </a:rPr>
              <a:t> заттың класына, </a:t>
            </a:r>
          </a:p>
          <a:p>
            <a:pPr marL="285750" indent="-285750" algn="just">
              <a:lnSpc>
                <a:spcPct val="150000"/>
              </a:lnSpc>
              <a:buFont typeface="Wingdings" panose="05000000000000000000" pitchFamily="2" charset="2"/>
              <a:buChar char="ü"/>
            </a:pPr>
            <a:r>
              <a:rPr lang="kk-KZ" dirty="0">
                <a:latin typeface="Times New Roman" panose="02020603050405020304" pitchFamily="18" charset="0"/>
                <a:cs typeface="Times New Roman" panose="02020603050405020304" pitchFamily="18" charset="0"/>
              </a:rPr>
              <a:t>анализдің мақсаттық бағытталуына </a:t>
            </a:r>
          </a:p>
          <a:p>
            <a:pPr marL="285750" indent="-285750" algn="just">
              <a:lnSpc>
                <a:spcPct val="150000"/>
              </a:lnSpc>
              <a:buFont typeface="Wingdings" panose="05000000000000000000" pitchFamily="2" charset="2"/>
              <a:buChar char="ü"/>
            </a:pPr>
            <a:r>
              <a:rPr lang="kk-KZ" dirty="0">
                <a:latin typeface="Times New Roman" panose="02020603050405020304" pitchFamily="18" charset="0"/>
                <a:cs typeface="Times New Roman" panose="02020603050405020304" pitchFamily="18" charset="0"/>
              </a:rPr>
              <a:t>және т.б. байланысты бөлуге болады. </a:t>
            </a:r>
            <a:endParaRPr lang="ru-RU" dirty="0">
              <a:latin typeface="Times New Roman" panose="02020603050405020304" pitchFamily="18" charset="0"/>
              <a:cs typeface="Times New Roman" panose="02020603050405020304" pitchFamily="18" charset="0"/>
            </a:endParaRPr>
          </a:p>
          <a:p>
            <a:pPr algn="just"/>
            <a:endParaRPr lang="ru-RU" dirty="0"/>
          </a:p>
        </p:txBody>
      </p:sp>
      <p:sp>
        <p:nvSpPr>
          <p:cNvPr id="3" name="TextBox 2"/>
          <p:cNvSpPr txBox="1"/>
          <p:nvPr/>
        </p:nvSpPr>
        <p:spPr>
          <a:xfrm>
            <a:off x="2051720" y="188640"/>
            <a:ext cx="4535216" cy="400110"/>
          </a:xfrm>
          <a:prstGeom prst="rect">
            <a:avLst/>
          </a:prstGeom>
          <a:noFill/>
        </p:spPr>
        <p:txBody>
          <a:bodyPr wrap="none" rtlCol="0">
            <a:spAutoFit/>
          </a:bodyPr>
          <a:lstStyle/>
          <a:p>
            <a:r>
              <a:rPr lang="ru-RU" sz="2000" b="1" dirty="0" err="1"/>
              <a:t>Аналитикалық</a:t>
            </a:r>
            <a:r>
              <a:rPr lang="ru-RU" sz="2000" b="1" dirty="0"/>
              <a:t> </a:t>
            </a:r>
            <a:r>
              <a:rPr lang="ru-RU" sz="2000" b="1" dirty="0" err="1"/>
              <a:t>химияның</a:t>
            </a:r>
            <a:r>
              <a:rPr lang="ru-RU" sz="2000" b="1" dirty="0"/>
              <a:t> </a:t>
            </a:r>
            <a:r>
              <a:rPr lang="ru-RU" sz="2000" b="1" dirty="0" err="1"/>
              <a:t>әдістері</a:t>
            </a:r>
            <a:endParaRPr lang="ru-RU" sz="2000" b="1" dirty="0"/>
          </a:p>
        </p:txBody>
      </p:sp>
    </p:spTree>
    <p:extLst>
      <p:ext uri="{BB962C8B-B14F-4D97-AF65-F5344CB8AC3E}">
        <p14:creationId xmlns:p14="http://schemas.microsoft.com/office/powerpoint/2010/main" val="89360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28"/>
          <p:cNvSpPr>
            <a:spLocks noChangeArrowheads="1"/>
          </p:cNvSpPr>
          <p:nvPr/>
        </p:nvSpPr>
        <p:spPr bwMode="auto">
          <a:xfrm>
            <a:off x="1458118" y="148164"/>
            <a:ext cx="6227763" cy="369332"/>
          </a:xfrm>
          <a:prstGeom prst="rect">
            <a:avLst/>
          </a:prstGeom>
          <a:noFill/>
          <a:ln w="9525">
            <a:noFill/>
            <a:miter lim="800000"/>
            <a:headEnd/>
            <a:tailEnd/>
          </a:ln>
        </p:spPr>
        <p:txBody>
          <a:bodyPr anchor="ctr">
            <a:spAutoFit/>
          </a:bodyPr>
          <a:lstStyle/>
          <a:p>
            <a:pPr algn="ctr"/>
            <a:r>
              <a:rPr lang="kk-KZ" altLang="ko-KR" b="1" dirty="0">
                <a:latin typeface="Times New Roman" pitchFamily="18" charset="0"/>
                <a:cs typeface="Times New Roman" pitchFamily="18" charset="0"/>
              </a:rPr>
              <a:t>Анализденетін заттың өндіріс салаларына қарай бөлінуі</a:t>
            </a:r>
            <a:endParaRPr lang="en-US" altLang="ko-KR" b="1" dirty="0">
              <a:latin typeface="Times New Roman" pitchFamily="18" charset="0"/>
              <a:ea typeface="굴림" charset="-127"/>
              <a:cs typeface="Times New Roman" pitchFamily="18" charset="0"/>
            </a:endParaRPr>
          </a:p>
        </p:txBody>
      </p:sp>
      <p:graphicFrame>
        <p:nvGraphicFramePr>
          <p:cNvPr id="11" name="Group 535"/>
          <p:cNvGraphicFramePr>
            <a:graphicFrameLocks noGrp="1"/>
          </p:cNvGraphicFramePr>
          <p:nvPr>
            <p:extLst>
              <p:ext uri="{D42A27DB-BD31-4B8C-83A1-F6EECF244321}">
                <p14:modId xmlns:p14="http://schemas.microsoft.com/office/powerpoint/2010/main" val="555027640"/>
              </p:ext>
            </p:extLst>
          </p:nvPr>
        </p:nvGraphicFramePr>
        <p:xfrm>
          <a:off x="396080" y="707452"/>
          <a:ext cx="8351838" cy="3474720"/>
        </p:xfrm>
        <a:graphic>
          <a:graphicData uri="http://schemas.openxmlformats.org/drawingml/2006/table">
            <a:tbl>
              <a:tblPr/>
              <a:tblGrid>
                <a:gridCol w="4176713">
                  <a:extLst>
                    <a:ext uri="{9D8B030D-6E8A-4147-A177-3AD203B41FA5}">
                      <a16:colId xmlns:a16="http://schemas.microsoft.com/office/drawing/2014/main" val="20000"/>
                    </a:ext>
                  </a:extLst>
                </a:gridCol>
                <a:gridCol w="4175125">
                  <a:extLst>
                    <a:ext uri="{9D8B030D-6E8A-4147-A177-3AD203B41FA5}">
                      <a16:colId xmlns:a16="http://schemas.microsoft.com/office/drawing/2014/main" val="20001"/>
                    </a:ext>
                  </a:extLst>
                </a:gridCol>
              </a:tblGrid>
              <a:tr h="2809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800" b="1" i="0" u="none" strike="noStrike" cap="none" normalizeH="0" baseline="0" dirty="0">
                          <a:ln>
                            <a:noFill/>
                          </a:ln>
                          <a:solidFill>
                            <a:schemeClr val="tx1"/>
                          </a:solidFill>
                          <a:effectLst/>
                          <a:latin typeface="Times New Roman" pitchFamily="18" charset="0"/>
                          <a:cs typeface="Times New Roman" pitchFamily="18" charset="0"/>
                        </a:rPr>
                        <a:t>Анализдің түрі</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altLang="ko-KR" sz="1800" b="1" i="0" u="none" strike="noStrike" cap="none" normalizeH="0" baseline="0">
                          <a:ln>
                            <a:noFill/>
                          </a:ln>
                          <a:solidFill>
                            <a:schemeClr val="tx1"/>
                          </a:solidFill>
                          <a:effectLst/>
                          <a:latin typeface="Times Kaz" pitchFamily="34" charset="0"/>
                          <a:cs typeface="Times New Roman" pitchFamily="18" charset="0"/>
                        </a:rPr>
                        <a:t>Анализденетін зат (объект)</a:t>
                      </a:r>
                      <a:endParaRPr kumimoji="0" lang="en-US" altLang="ko-KR" sz="1800" b="0" i="0" u="none" strike="noStrike" cap="none" normalizeH="0" baseline="0">
                        <a:ln>
                          <a:noFill/>
                        </a:ln>
                        <a:solidFill>
                          <a:schemeClr val="tx1"/>
                        </a:solidFill>
                        <a:effectLst/>
                        <a:latin typeface="Arial" pitchFamily="34" charset="0"/>
                        <a:ea typeface="굴림" charset="-127"/>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1. </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Техникалық анализ</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a:ln>
                            <a:noFill/>
                          </a:ln>
                          <a:solidFill>
                            <a:schemeClr val="tx1"/>
                          </a:solidFill>
                          <a:effectLst/>
                          <a:latin typeface="Times New Roman" pitchFamily="18" charset="0"/>
                          <a:cs typeface="Times New Roman" pitchFamily="18" charset="0"/>
                        </a:rPr>
                        <a:t>Кен, техникалық шикізат, металдар</a:t>
                      </a:r>
                      <a:endParaRPr kumimoji="0" lang="en-US" altLang="ko-KR" sz="1800" b="0" i="0" u="none" strike="noStrike" cap="none" normalizeH="0" baseline="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2. </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Ауыл-шаруышылығы</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a:ln>
                            <a:noFill/>
                          </a:ln>
                          <a:solidFill>
                            <a:schemeClr val="tx1"/>
                          </a:solidFill>
                          <a:effectLst/>
                          <a:latin typeface="Times New Roman" pitchFamily="18" charset="0"/>
                          <a:cs typeface="Times New Roman" pitchFamily="18" charset="0"/>
                        </a:rPr>
                        <a:t>Топырақ, тыңайытқыштар, жем-шөп, су, ауа</a:t>
                      </a:r>
                      <a:endParaRPr kumimoji="0" lang="en-US" altLang="ko-KR" sz="1800" b="0" i="0" u="none" strike="noStrike" cap="none" normalizeH="0" baseline="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3. </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азық-түлік анализ</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dirty="0">
                          <a:ln>
                            <a:noFill/>
                          </a:ln>
                          <a:solidFill>
                            <a:schemeClr val="tx1"/>
                          </a:solidFill>
                          <a:effectLst/>
                          <a:latin typeface="Times New Roman" pitchFamily="18" charset="0"/>
                          <a:cs typeface="Times New Roman" pitchFamily="18" charset="0"/>
                        </a:rPr>
                        <a:t>Тағамдық азықтар</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4.</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 Биохимиялық анализ</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dirty="0">
                          <a:ln>
                            <a:noFill/>
                          </a:ln>
                          <a:solidFill>
                            <a:schemeClr val="tx1"/>
                          </a:solidFill>
                          <a:effectLst/>
                          <a:latin typeface="Times New Roman" pitchFamily="18" charset="0"/>
                          <a:cs typeface="Times New Roman" pitchFamily="18" charset="0"/>
                        </a:rPr>
                        <a:t>қан</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a:ln>
                            <a:noFill/>
                          </a:ln>
                          <a:solidFill>
                            <a:schemeClr val="tx1"/>
                          </a:solidFill>
                          <a:effectLst/>
                          <a:latin typeface="Times New Roman" pitchFamily="18" charset="0"/>
                          <a:ea typeface="굴림" charset="-127"/>
                          <a:cs typeface="Times New Roman" pitchFamily="18" charset="0"/>
                        </a:rPr>
                        <a:t>5. </a:t>
                      </a:r>
                      <a:r>
                        <a:rPr kumimoji="0" lang="kk-KZ" altLang="ko-KR" sz="1800" b="0" i="0" u="none" strike="noStrike" cap="none" normalizeH="0" baseline="0">
                          <a:ln>
                            <a:noFill/>
                          </a:ln>
                          <a:solidFill>
                            <a:schemeClr val="tx1"/>
                          </a:solidFill>
                          <a:effectLst/>
                          <a:latin typeface="Times New Roman" pitchFamily="18" charset="0"/>
                          <a:ea typeface="굴림" charset="-127"/>
                          <a:cs typeface="Times New Roman" pitchFamily="18" charset="0"/>
                        </a:rPr>
                        <a:t>санитарлы-химиялық</a:t>
                      </a:r>
                      <a:endParaRPr kumimoji="0" lang="en-US" altLang="ko-KR" sz="1800" b="0" i="0" u="none" strike="noStrike" cap="none" normalizeH="0" baseline="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dirty="0">
                          <a:ln>
                            <a:noFill/>
                          </a:ln>
                          <a:solidFill>
                            <a:schemeClr val="tx1"/>
                          </a:solidFill>
                          <a:effectLst/>
                          <a:latin typeface="Times New Roman" pitchFamily="18" charset="0"/>
                          <a:cs typeface="Times New Roman" pitchFamily="18" charset="0"/>
                        </a:rPr>
                        <a:t>Айналадағы ортаның тазалығы (ауа, су, топырақ)</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0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6. </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дәрі-дәрмек анализ</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dirty="0">
                          <a:ln>
                            <a:noFill/>
                          </a:ln>
                          <a:solidFill>
                            <a:schemeClr val="tx1"/>
                          </a:solidFill>
                          <a:effectLst/>
                          <a:latin typeface="Times New Roman" pitchFamily="18" charset="0"/>
                          <a:cs typeface="Times New Roman" pitchFamily="18" charset="0"/>
                        </a:rPr>
                        <a:t>Дәрі-дәрмектік шикізат, препараттар</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60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7. </a:t>
                      </a:r>
                      <a:r>
                        <a:rPr kumimoji="0" lang="kk-KZ"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rPr>
                        <a:t>Залалды заттарды (улы) анализдеу</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altLang="ko-KR" sz="1800" b="0" i="0" u="none" strike="noStrike" cap="none" normalizeH="0" baseline="0" dirty="0">
                          <a:ln>
                            <a:noFill/>
                          </a:ln>
                          <a:solidFill>
                            <a:schemeClr val="tx1"/>
                          </a:solidFill>
                          <a:effectLst/>
                          <a:latin typeface="Times New Roman" pitchFamily="18" charset="0"/>
                          <a:cs typeface="Times New Roman" pitchFamily="18" charset="0"/>
                        </a:rPr>
                        <a:t>Өсімдік және жануарлар объектілері</a:t>
                      </a:r>
                      <a:endParaRPr kumimoji="0" lang="en-US" altLang="ko-KR" sz="1800" b="0" i="0" u="none" strike="noStrike" cap="none" normalizeH="0" baseline="0" dirty="0">
                        <a:ln>
                          <a:noFill/>
                        </a:ln>
                        <a:solidFill>
                          <a:schemeClr val="tx1"/>
                        </a:solidFill>
                        <a:effectLst/>
                        <a:latin typeface="Times New Roman" pitchFamily="18" charset="0"/>
                        <a:ea typeface="굴림"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179" name="Rectangle 11"/>
          <p:cNvSpPr>
            <a:spLocks noChangeArrowheads="1"/>
          </p:cNvSpPr>
          <p:nvPr/>
        </p:nvSpPr>
        <p:spPr bwMode="auto">
          <a:xfrm>
            <a:off x="0" y="6308725"/>
            <a:ext cx="9144000" cy="492125"/>
          </a:xfrm>
          <a:prstGeom prst="rect">
            <a:avLst/>
          </a:prstGeom>
          <a:noFill/>
          <a:ln w="9525">
            <a:noFill/>
            <a:miter lim="800000"/>
            <a:headEnd/>
            <a:tailEnd/>
          </a:ln>
        </p:spPr>
        <p:txBody>
          <a:bodyPr>
            <a:spAutoFit/>
          </a:bodyPr>
          <a:lstStyle/>
          <a:p>
            <a:pPr algn="ctr"/>
            <a:r>
              <a:rPr lang="kk-KZ" altLang="ko-KR" sz="1200">
                <a:latin typeface="Times New Roman" pitchFamily="18" charset="0"/>
                <a:cs typeface="Times New Roman" pitchFamily="18" charset="0"/>
              </a:rPr>
              <a:t>х.ғ.к. Аргимбаева А.М.</a:t>
            </a:r>
          </a:p>
          <a:p>
            <a:pPr algn="ctr"/>
            <a:r>
              <a:rPr lang="en-US" altLang="ko-KR" sz="1400">
                <a:latin typeface="Times New Roman" pitchFamily="18" charset="0"/>
                <a:ea typeface="굴림" charset="-127"/>
                <a:cs typeface="Times New Roman" pitchFamily="18" charset="0"/>
              </a:rPr>
              <a:t>©</a:t>
            </a:r>
            <a:r>
              <a:rPr lang="en-US" altLang="ko-KR" sz="1200">
                <a:latin typeface="Times New Roman" pitchFamily="18" charset="0"/>
                <a:ea typeface="굴림" charset="-127"/>
                <a:cs typeface="Times New Roman" pitchFamily="18" charset="0"/>
              </a:rPr>
              <a:t> </a:t>
            </a:r>
            <a:r>
              <a:rPr lang="kk-KZ" altLang="ko-KR" sz="1200">
                <a:latin typeface="Times New Roman" pitchFamily="18" charset="0"/>
                <a:cs typeface="Times New Roman" pitchFamily="18" charset="0"/>
              </a:rPr>
              <a:t>әл-Фараби атындағы Қазақ Ұлттық Университеті, </a:t>
            </a:r>
            <a:r>
              <a:rPr lang="kk-KZ" sz="1200">
                <a:latin typeface="Times New Roman" pitchFamily="18" charset="0"/>
                <a:cs typeface="Times New Roman" pitchFamily="18" charset="0"/>
              </a:rPr>
              <a:t>аналитикалық, коллоидтық химия және сирек элементтер технология кафедрасы</a:t>
            </a:r>
            <a:endParaRPr lang="ru-RU" sz="1200">
              <a:latin typeface="Times New Roman" pitchFamily="18" charset="0"/>
              <a:cs typeface="Times New Roman" pitchFamily="18" charset="0"/>
            </a:endParaRPr>
          </a:p>
        </p:txBody>
      </p:sp>
      <p:sp>
        <p:nvSpPr>
          <p:cNvPr id="6180" name="TextBox 14"/>
          <p:cNvSpPr txBox="1">
            <a:spLocks noChangeArrowheads="1"/>
          </p:cNvSpPr>
          <p:nvPr/>
        </p:nvSpPr>
        <p:spPr bwMode="auto">
          <a:xfrm>
            <a:off x="539552" y="4340969"/>
            <a:ext cx="7666037" cy="1477962"/>
          </a:xfrm>
          <a:prstGeom prst="rect">
            <a:avLst/>
          </a:prstGeom>
          <a:noFill/>
          <a:ln w="9525">
            <a:noFill/>
            <a:miter lim="800000"/>
            <a:headEnd/>
            <a:tailEnd/>
          </a:ln>
        </p:spPr>
        <p:txBody>
          <a:bodyPr wrap="none">
            <a:spAutoFit/>
          </a:bodyPr>
          <a:lstStyle/>
          <a:p>
            <a:r>
              <a:rPr lang="kk-KZ" dirty="0">
                <a:latin typeface="Times New Roman" pitchFamily="18" charset="0"/>
                <a:cs typeface="Times New Roman" pitchFamily="18" charset="0"/>
              </a:rPr>
              <a:t>Анықталатын бөлшектің табиғаты бойынша анализдің бірнеше түрлері бар:</a:t>
            </a:r>
          </a:p>
          <a:p>
            <a:pPr>
              <a:buFontTx/>
              <a:buChar char="-"/>
            </a:pPr>
            <a:r>
              <a:rPr lang="kk-KZ" dirty="0">
                <a:latin typeface="Times New Roman" pitchFamily="18" charset="0"/>
                <a:cs typeface="Times New Roman" pitchFamily="18" charset="0"/>
              </a:rPr>
              <a:t>Элементті анализ;</a:t>
            </a:r>
          </a:p>
          <a:p>
            <a:pPr>
              <a:buFontTx/>
              <a:buChar char="-"/>
            </a:pPr>
            <a:r>
              <a:rPr lang="kk-KZ" dirty="0">
                <a:latin typeface="Times New Roman" pitchFamily="18" charset="0"/>
                <a:cs typeface="Times New Roman" pitchFamily="18" charset="0"/>
              </a:rPr>
              <a:t> функционалды анализ;</a:t>
            </a:r>
          </a:p>
          <a:p>
            <a:pPr>
              <a:buFontTx/>
              <a:buChar char="-"/>
            </a:pPr>
            <a:r>
              <a:rPr lang="kk-KZ" dirty="0">
                <a:latin typeface="Times New Roman" pitchFamily="18" charset="0"/>
                <a:cs typeface="Times New Roman" pitchFamily="18" charset="0"/>
              </a:rPr>
              <a:t> молекулярлы анализ;</a:t>
            </a:r>
          </a:p>
          <a:p>
            <a:pPr>
              <a:buFontTx/>
              <a:buChar char="-"/>
            </a:pPr>
            <a:r>
              <a:rPr lang="kk-KZ" dirty="0">
                <a:latin typeface="Times New Roman" pitchFamily="18" charset="0"/>
                <a:cs typeface="Times New Roman" pitchFamily="18" charset="0"/>
              </a:rPr>
              <a:t> фазалық анализ.</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2C7F43B4-A95B-459D-A61F-7F2345B56CBD}"/>
              </a:ext>
            </a:extLst>
          </p:cNvPr>
          <p:cNvPicPr>
            <a:picLocks noChangeAspect="1"/>
          </p:cNvPicPr>
          <p:nvPr/>
        </p:nvPicPr>
        <p:blipFill>
          <a:blip r:embed="rId2"/>
          <a:stretch>
            <a:fillRect/>
          </a:stretch>
        </p:blipFill>
        <p:spPr>
          <a:xfrm>
            <a:off x="1547664" y="98538"/>
            <a:ext cx="5760640" cy="6740241"/>
          </a:xfrm>
          <a:prstGeom prst="rect">
            <a:avLst/>
          </a:prstGeom>
        </p:spPr>
      </p:pic>
    </p:spTree>
    <p:extLst>
      <p:ext uri="{BB962C8B-B14F-4D97-AF65-F5344CB8AC3E}">
        <p14:creationId xmlns:p14="http://schemas.microsoft.com/office/powerpoint/2010/main" val="2239153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1428750" y="500063"/>
            <a:ext cx="6107113" cy="369887"/>
          </a:xfrm>
          <a:prstGeom prst="rect">
            <a:avLst/>
          </a:prstGeom>
          <a:noFill/>
          <a:ln w="9525">
            <a:noFill/>
            <a:miter lim="800000"/>
            <a:headEnd/>
            <a:tailEnd/>
          </a:ln>
        </p:spPr>
        <p:txBody>
          <a:bodyPr wrap="none">
            <a:spAutoFit/>
          </a:bodyPr>
          <a:lstStyle/>
          <a:p>
            <a:pPr algn="ctr"/>
            <a:r>
              <a:rPr lang="kk-KZ" b="1">
                <a:latin typeface="Times New Roman" pitchFamily="18" charset="0"/>
                <a:cs typeface="Times New Roman" pitchFamily="18" charset="0"/>
              </a:rPr>
              <a:t>Анализденетін ұлгінің мөлшеріне байланысты жіктелуі:</a:t>
            </a:r>
            <a:endParaRPr lang="ru-RU" b="1">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857250" y="1000125"/>
          <a:ext cx="6077585" cy="3258312"/>
        </p:xfrm>
        <a:graphic>
          <a:graphicData uri="http://schemas.openxmlformats.org/drawingml/2006/table">
            <a:tbl>
              <a:tblPr/>
              <a:tblGrid>
                <a:gridCol w="2025650">
                  <a:extLst>
                    <a:ext uri="{9D8B030D-6E8A-4147-A177-3AD203B41FA5}">
                      <a16:colId xmlns:a16="http://schemas.microsoft.com/office/drawing/2014/main" val="20000"/>
                    </a:ext>
                  </a:extLst>
                </a:gridCol>
                <a:gridCol w="2025650">
                  <a:extLst>
                    <a:ext uri="{9D8B030D-6E8A-4147-A177-3AD203B41FA5}">
                      <a16:colId xmlns:a16="http://schemas.microsoft.com/office/drawing/2014/main" val="20001"/>
                    </a:ext>
                  </a:extLst>
                </a:gridCol>
                <a:gridCol w="2026285">
                  <a:extLst>
                    <a:ext uri="{9D8B030D-6E8A-4147-A177-3AD203B41FA5}">
                      <a16:colId xmlns:a16="http://schemas.microsoft.com/office/drawing/2014/main" val="20002"/>
                    </a:ext>
                  </a:extLst>
                </a:gridCol>
              </a:tblGrid>
              <a:tr h="0">
                <a:tc>
                  <a:txBody>
                    <a:bodyPr/>
                    <a:lstStyle/>
                    <a:p>
                      <a:pPr algn="ctr">
                        <a:lnSpc>
                          <a:spcPct val="115000"/>
                        </a:lnSpc>
                        <a:spcAft>
                          <a:spcPts val="0"/>
                        </a:spcAft>
                      </a:pPr>
                      <a:r>
                        <a:rPr lang="ru-RU" sz="1600" b="1">
                          <a:latin typeface="Times New Roman"/>
                          <a:ea typeface="Calibri"/>
                          <a:cs typeface="Times New Roman"/>
                        </a:rPr>
                        <a:t>Анализ </a:t>
                      </a:r>
                      <a:r>
                        <a:rPr lang="kk-KZ" sz="1600" b="1">
                          <a:latin typeface="Times New Roman"/>
                          <a:ea typeface="Calibri"/>
                          <a:cs typeface="Times New Roman"/>
                        </a:rPr>
                        <a:t>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a:latin typeface="Times New Roman"/>
                          <a:ea typeface="Calibri"/>
                          <a:cs typeface="Times New Roman"/>
                        </a:rPr>
                        <a:t>Үлгінің массасы, г</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b="1">
                          <a:latin typeface="Times New Roman"/>
                          <a:ea typeface="Calibri"/>
                          <a:cs typeface="Times New Roman"/>
                        </a:rPr>
                        <a:t>Үлгінің көлемі , мл</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nSpc>
                          <a:spcPct val="115000"/>
                        </a:lnSpc>
                        <a:spcAft>
                          <a:spcPts val="0"/>
                        </a:spcAft>
                      </a:pPr>
                      <a:r>
                        <a:rPr lang="kk-KZ" sz="1600">
                          <a:latin typeface="Times New Roman"/>
                          <a:ea typeface="Calibri"/>
                          <a:cs typeface="Times New Roman"/>
                        </a:rPr>
                        <a:t>Макроанализ (грамм-әдісі)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 – 10</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10 - 100</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nSpc>
                          <a:spcPct val="115000"/>
                        </a:lnSpc>
                        <a:spcAft>
                          <a:spcPts val="0"/>
                        </a:spcAft>
                      </a:pPr>
                      <a:r>
                        <a:rPr lang="kk-KZ" sz="1600">
                          <a:latin typeface="Times New Roman"/>
                          <a:ea typeface="Calibri"/>
                          <a:cs typeface="Times New Roman"/>
                        </a:rPr>
                        <a:t>Жартылай микроанализ (сантиграмм-әдісі)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0,05 – 0,5</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 – 10</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nSpc>
                          <a:spcPct val="115000"/>
                        </a:lnSpc>
                        <a:spcAft>
                          <a:spcPts val="0"/>
                        </a:spcAft>
                      </a:pPr>
                      <a:r>
                        <a:rPr lang="kk-KZ" sz="1600">
                          <a:latin typeface="Times New Roman"/>
                          <a:ea typeface="Calibri"/>
                          <a:cs typeface="Times New Roman"/>
                        </a:rPr>
                        <a:t>Микроанализ (миллиграмм-әдісі)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a:t>
                      </a:r>
                      <a:r>
                        <a:rPr lang="kk-KZ" sz="1600" baseline="30000">
                          <a:latin typeface="Times New Roman"/>
                          <a:ea typeface="Calibri"/>
                          <a:cs typeface="Times New Roman"/>
                        </a:rPr>
                        <a:t>-3</a:t>
                      </a:r>
                      <a:r>
                        <a:rPr lang="kk-KZ" sz="1600">
                          <a:latin typeface="Times New Roman"/>
                          <a:ea typeface="Calibri"/>
                          <a:cs typeface="Times New Roman"/>
                        </a:rPr>
                        <a:t> – 10</a:t>
                      </a:r>
                      <a:r>
                        <a:rPr lang="kk-KZ" sz="1600" baseline="30000">
                          <a:latin typeface="Times New Roman"/>
                          <a:ea typeface="Calibri"/>
                          <a:cs typeface="Times New Roman"/>
                        </a:rPr>
                        <a:t>-6</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a:t>
                      </a:r>
                      <a:r>
                        <a:rPr lang="kk-KZ" sz="1600" baseline="30000">
                          <a:latin typeface="Times New Roman"/>
                          <a:ea typeface="Calibri"/>
                          <a:cs typeface="Times New Roman"/>
                        </a:rPr>
                        <a:t>-1</a:t>
                      </a:r>
                      <a:r>
                        <a:rPr lang="kk-KZ" sz="1600">
                          <a:latin typeface="Times New Roman"/>
                          <a:ea typeface="Calibri"/>
                          <a:cs typeface="Times New Roman"/>
                        </a:rPr>
                        <a:t> – 10</a:t>
                      </a:r>
                      <a:r>
                        <a:rPr lang="kk-KZ" sz="1600" baseline="30000">
                          <a:latin typeface="Times New Roman"/>
                          <a:ea typeface="Calibri"/>
                          <a:cs typeface="Times New Roman"/>
                        </a:rPr>
                        <a:t>-4</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nSpc>
                          <a:spcPct val="115000"/>
                        </a:lnSpc>
                        <a:spcAft>
                          <a:spcPts val="0"/>
                        </a:spcAft>
                      </a:pPr>
                      <a:r>
                        <a:rPr lang="kk-KZ" sz="1600">
                          <a:latin typeface="Times New Roman"/>
                          <a:ea typeface="Calibri"/>
                          <a:cs typeface="Times New Roman"/>
                        </a:rPr>
                        <a:t>Ультрамикроанализ (микрограмм-әдісі)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a:t>
                      </a:r>
                      <a:r>
                        <a:rPr lang="kk-KZ" sz="1600" baseline="30000">
                          <a:latin typeface="Times New Roman"/>
                          <a:ea typeface="Calibri"/>
                          <a:cs typeface="Times New Roman"/>
                        </a:rPr>
                        <a:t>-6</a:t>
                      </a:r>
                      <a:r>
                        <a:rPr lang="kk-KZ" sz="1600">
                          <a:latin typeface="Times New Roman"/>
                          <a:ea typeface="Calibri"/>
                          <a:cs typeface="Times New Roman"/>
                        </a:rPr>
                        <a:t> – 10</a:t>
                      </a:r>
                      <a:r>
                        <a:rPr lang="kk-KZ" sz="1600" baseline="30000">
                          <a:latin typeface="Times New Roman"/>
                          <a:ea typeface="Calibri"/>
                          <a:cs typeface="Times New Roman"/>
                        </a:rPr>
                        <a:t>-9</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a:t>
                      </a:r>
                      <a:r>
                        <a:rPr lang="kk-KZ" sz="1600" baseline="30000">
                          <a:latin typeface="Times New Roman"/>
                          <a:ea typeface="Calibri"/>
                          <a:cs typeface="Times New Roman"/>
                        </a:rPr>
                        <a:t>-4</a:t>
                      </a:r>
                      <a:r>
                        <a:rPr lang="kk-KZ" sz="1600">
                          <a:latin typeface="Times New Roman"/>
                          <a:ea typeface="Calibri"/>
                          <a:cs typeface="Times New Roman"/>
                        </a:rPr>
                        <a:t> – 10</a:t>
                      </a:r>
                      <a:r>
                        <a:rPr lang="kk-KZ" sz="1600" baseline="30000">
                          <a:latin typeface="Times New Roman"/>
                          <a:ea typeface="Calibri"/>
                          <a:cs typeface="Times New Roman"/>
                        </a:rPr>
                        <a:t>-6</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nSpc>
                          <a:spcPct val="115000"/>
                        </a:lnSpc>
                        <a:spcAft>
                          <a:spcPts val="0"/>
                        </a:spcAft>
                      </a:pPr>
                      <a:r>
                        <a:rPr lang="kk-KZ" sz="1600">
                          <a:latin typeface="Times New Roman"/>
                          <a:ea typeface="Calibri"/>
                          <a:cs typeface="Times New Roman"/>
                        </a:rPr>
                        <a:t>Субмикроанализ (нанограмм-әдісі)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a:latin typeface="Times New Roman"/>
                          <a:ea typeface="Calibri"/>
                          <a:cs typeface="Times New Roman"/>
                        </a:rPr>
                        <a:t>10</a:t>
                      </a:r>
                      <a:r>
                        <a:rPr lang="kk-KZ" sz="1600" baseline="30000">
                          <a:latin typeface="Times New Roman"/>
                          <a:ea typeface="Calibri"/>
                          <a:cs typeface="Times New Roman"/>
                        </a:rPr>
                        <a:t>-9</a:t>
                      </a:r>
                      <a:r>
                        <a:rPr lang="kk-KZ" sz="1600">
                          <a:latin typeface="Times New Roman"/>
                          <a:ea typeface="Calibri"/>
                          <a:cs typeface="Times New Roman"/>
                        </a:rPr>
                        <a:t> – 10</a:t>
                      </a:r>
                      <a:r>
                        <a:rPr lang="kk-KZ" sz="1600" baseline="30000">
                          <a:latin typeface="Times New Roman"/>
                          <a:ea typeface="Calibri"/>
                          <a:cs typeface="Times New Roman"/>
                        </a:rPr>
                        <a:t>-12</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600" dirty="0">
                          <a:latin typeface="Times New Roman"/>
                          <a:ea typeface="Calibri"/>
                          <a:cs typeface="Times New Roman"/>
                        </a:rPr>
                        <a:t>10</a:t>
                      </a:r>
                      <a:r>
                        <a:rPr lang="kk-KZ" sz="1600" baseline="30000" dirty="0">
                          <a:latin typeface="Times New Roman"/>
                          <a:ea typeface="Calibri"/>
                          <a:cs typeface="Times New Roman"/>
                        </a:rPr>
                        <a:t>-7</a:t>
                      </a:r>
                      <a:r>
                        <a:rPr lang="kk-KZ" sz="1600" dirty="0">
                          <a:latin typeface="Times New Roman"/>
                          <a:ea typeface="Calibri"/>
                          <a:cs typeface="Times New Roman"/>
                        </a:rPr>
                        <a:t> – 10</a:t>
                      </a:r>
                      <a:r>
                        <a:rPr lang="kk-KZ" sz="1600" baseline="30000" dirty="0">
                          <a:latin typeface="Times New Roman"/>
                          <a:ea typeface="Calibri"/>
                          <a:cs typeface="Times New Roman"/>
                        </a:rPr>
                        <a:t>-10</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7201" name="Rectangle 11"/>
          <p:cNvSpPr>
            <a:spLocks noChangeArrowheads="1"/>
          </p:cNvSpPr>
          <p:nvPr/>
        </p:nvSpPr>
        <p:spPr bwMode="auto">
          <a:xfrm>
            <a:off x="0" y="6308725"/>
            <a:ext cx="9144000" cy="492125"/>
          </a:xfrm>
          <a:prstGeom prst="rect">
            <a:avLst/>
          </a:prstGeom>
          <a:noFill/>
          <a:ln w="9525">
            <a:noFill/>
            <a:miter lim="800000"/>
            <a:headEnd/>
            <a:tailEnd/>
          </a:ln>
        </p:spPr>
        <p:txBody>
          <a:bodyPr>
            <a:spAutoFit/>
          </a:bodyPr>
          <a:lstStyle/>
          <a:p>
            <a:pPr algn="ctr"/>
            <a:r>
              <a:rPr lang="kk-KZ" altLang="ko-KR" sz="1200">
                <a:latin typeface="Times New Roman" pitchFamily="18" charset="0"/>
                <a:cs typeface="Times New Roman" pitchFamily="18" charset="0"/>
              </a:rPr>
              <a:t>х.ғ.к. Аргимбаева А.М.</a:t>
            </a:r>
          </a:p>
          <a:p>
            <a:pPr algn="ctr"/>
            <a:r>
              <a:rPr lang="en-US" altLang="ko-KR" sz="1400">
                <a:latin typeface="Times New Roman" pitchFamily="18" charset="0"/>
                <a:ea typeface="굴림" charset="-127"/>
                <a:cs typeface="Times New Roman" pitchFamily="18" charset="0"/>
              </a:rPr>
              <a:t>©</a:t>
            </a:r>
            <a:r>
              <a:rPr lang="en-US" altLang="ko-KR" sz="1200">
                <a:latin typeface="Times New Roman" pitchFamily="18" charset="0"/>
                <a:ea typeface="굴림" charset="-127"/>
                <a:cs typeface="Times New Roman" pitchFamily="18" charset="0"/>
              </a:rPr>
              <a:t> </a:t>
            </a:r>
            <a:r>
              <a:rPr lang="kk-KZ" altLang="ko-KR" sz="1200">
                <a:latin typeface="Times New Roman" pitchFamily="18" charset="0"/>
                <a:cs typeface="Times New Roman" pitchFamily="18" charset="0"/>
              </a:rPr>
              <a:t>әл-Фараби атындағы Қазақ Ұлттық Университеті, </a:t>
            </a:r>
            <a:r>
              <a:rPr lang="kk-KZ" sz="1200">
                <a:latin typeface="Times New Roman" pitchFamily="18" charset="0"/>
                <a:cs typeface="Times New Roman" pitchFamily="18" charset="0"/>
              </a:rPr>
              <a:t>аналитикалық, коллоидтық химия және сирек элементтер технология кафедрасы</a:t>
            </a:r>
            <a:endParaRPr lang="ru-RU" sz="120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1756</Words>
  <Application>Microsoft Office PowerPoint</Application>
  <PresentationFormat>Экран (4:3)</PresentationFormat>
  <Paragraphs>252</Paragraphs>
  <Slides>24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Arial</vt:lpstr>
      <vt:lpstr>Calibri</vt:lpstr>
      <vt:lpstr>Kz Times New Roman</vt:lpstr>
      <vt:lpstr>Times Kaz</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Талдау үдерісі</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Akmaral</dc:creator>
  <cp:lastModifiedBy>Акмарал Аргимбаева</cp:lastModifiedBy>
  <cp:revision>52</cp:revision>
  <dcterms:created xsi:type="dcterms:W3CDTF">2014-01-22T03:20:03Z</dcterms:created>
  <dcterms:modified xsi:type="dcterms:W3CDTF">2020-09-15T04:03:06Z</dcterms:modified>
</cp:coreProperties>
</file>